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Lst>
  <p:sldSz cy="7772400" cx="10058400"/>
  <p:notesSz cx="6858000" cy="9144000"/>
  <p:embeddedFontLst>
    <p:embeddedFont>
      <p:font typeface="Sniglet"/>
      <p:regular r:id="rId29"/>
    </p:embeddedFont>
    <p:embeddedFont>
      <p:font typeface="Nunito"/>
      <p:regular r:id="rId30"/>
      <p:bold r:id="rId31"/>
      <p:italic r:id="rId32"/>
      <p:boldItalic r:id="rId3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152">
          <p15:clr>
            <a:srgbClr val="9AA0A6"/>
          </p15:clr>
        </p15:guide>
        <p15:guide id="2" pos="1258">
          <p15:clr>
            <a:srgbClr val="9AA0A6"/>
          </p15:clr>
        </p15:guide>
        <p15:guide id="3" pos="288">
          <p15:clr>
            <a:srgbClr val="9AA0A6"/>
          </p15:clr>
        </p15:guide>
        <p15:guide id="4" pos="6048">
          <p15:clr>
            <a:srgbClr val="9AA0A6"/>
          </p15:clr>
        </p15:guide>
        <p15:guide id="5" pos="3168">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3CE33A9-565E-4B5A-9EE2-FBF6C4CE3CBB}">
  <a:tblStyle styleId="{63CE33A9-565E-4B5A-9EE2-FBF6C4CE3CBB}" styleName="Table_0">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152" orient="horz"/>
        <p:guide pos="1258"/>
        <p:guide pos="288"/>
        <p:guide pos="6048"/>
        <p:guide pos="3168"/>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Sniglet-regular.fntdata"/><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Nunito-bold.fntdata"/><Relationship Id="rId30" Type="http://schemas.openxmlformats.org/officeDocument/2006/relationships/font" Target="fonts/Nunito-regular.fntdata"/><Relationship Id="rId11" Type="http://schemas.openxmlformats.org/officeDocument/2006/relationships/slide" Target="slides/slide5.xml"/><Relationship Id="rId33" Type="http://schemas.openxmlformats.org/officeDocument/2006/relationships/font" Target="fonts/Nunito-boldItalic.fntdata"/><Relationship Id="rId10" Type="http://schemas.openxmlformats.org/officeDocument/2006/relationships/slide" Target="slides/slide4.xml"/><Relationship Id="rId32" Type="http://schemas.openxmlformats.org/officeDocument/2006/relationships/font" Target="fonts/Nunito-italic.fntdata"/><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5bfbb5cce0_0_2: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5bfbb5cce0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5c04b8a918_0_137: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5c04b8a918_0_1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5c04b8a918_0_76: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5c04b8a918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5c04b8a918_0_150: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5c04b8a918_0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5b8711821d_0_21: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5b8711821d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g5b8711821d_0_7: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225" name="Google Shape;225;g5b8711821d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g5c04b8a918_0_92: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238" name="Google Shape;238;g5c04b8a918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d469f7753a_0_20: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251" name="Google Shape;251;gd469f7753a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g5b8711821d_0_36: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265" name="Google Shape;265;g5b8711821d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g5c04b8a918_0_163: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279" name="Google Shape;279;g5c04b8a918_0_1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g5b8711821d_0_48: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292" name="Google Shape;292;g5b8711821d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5beb312eae_0_2: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5beb312eae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g5c04b8a918_0_108: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306" name="Google Shape;306;g5c04b8a918_0_1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9" name="Shape 319"/>
        <p:cNvGrpSpPr/>
        <p:nvPr/>
      </p:nvGrpSpPr>
      <p:grpSpPr>
        <a:xfrm>
          <a:off x="0" y="0"/>
          <a:ext cx="0" cy="0"/>
          <a:chOff x="0" y="0"/>
          <a:chExt cx="0" cy="0"/>
        </a:xfrm>
      </p:grpSpPr>
      <p:sp>
        <p:nvSpPr>
          <p:cNvPr id="320" name="Google Shape;320;g5c04b8a918_0_176: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321" name="Google Shape;321;g5c04b8a918_0_1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2" name="Shape 332"/>
        <p:cNvGrpSpPr/>
        <p:nvPr/>
      </p:nvGrpSpPr>
      <p:grpSpPr>
        <a:xfrm>
          <a:off x="0" y="0"/>
          <a:ext cx="0" cy="0"/>
          <a:chOff x="0" y="0"/>
          <a:chExt cx="0" cy="0"/>
        </a:xfrm>
      </p:grpSpPr>
      <p:sp>
        <p:nvSpPr>
          <p:cNvPr id="333" name="Google Shape;333;g5b8711821d_0_73: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334" name="Google Shape;334;g5b8711821d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5beb312eae_0_82: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5beb312eae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e2757e5545_0_0: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e2757e554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5c04b8a918_0_44: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5c04b8a918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5c04b8a918_0_124: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5c04b8a918_0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d469f7753a_0_0: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d469f7753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d469f7753a_0_10: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d469f7753a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5c04b8a918_0_60: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5c04b8a918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42879" y="1125136"/>
            <a:ext cx="9372600" cy="3101700"/>
          </a:xfrm>
          <a:prstGeom prst="rect">
            <a:avLst/>
          </a:prstGeom>
        </p:spPr>
        <p:txBody>
          <a:bodyPr anchorCtr="0" anchor="b" bIns="113100" lIns="113100" spcFirstLastPara="1" rIns="113100" wrap="square" tIns="113100">
            <a:noAutofit/>
          </a:bodyPr>
          <a:lstStyle>
            <a:lvl1pPr lvl="0" algn="ctr">
              <a:spcBef>
                <a:spcPts val="0"/>
              </a:spcBef>
              <a:spcAft>
                <a:spcPts val="0"/>
              </a:spcAft>
              <a:buSzPts val="6400"/>
              <a:buNone/>
              <a:defRPr sz="6400"/>
            </a:lvl1pPr>
            <a:lvl2pPr lvl="1" algn="ctr">
              <a:spcBef>
                <a:spcPts val="0"/>
              </a:spcBef>
              <a:spcAft>
                <a:spcPts val="0"/>
              </a:spcAft>
              <a:buSzPts val="6400"/>
              <a:buNone/>
              <a:defRPr sz="6400"/>
            </a:lvl2pPr>
            <a:lvl3pPr lvl="2" algn="ctr">
              <a:spcBef>
                <a:spcPts val="0"/>
              </a:spcBef>
              <a:spcAft>
                <a:spcPts val="0"/>
              </a:spcAft>
              <a:buSzPts val="6400"/>
              <a:buNone/>
              <a:defRPr sz="6400"/>
            </a:lvl3pPr>
            <a:lvl4pPr lvl="3" algn="ctr">
              <a:spcBef>
                <a:spcPts val="0"/>
              </a:spcBef>
              <a:spcAft>
                <a:spcPts val="0"/>
              </a:spcAft>
              <a:buSzPts val="6400"/>
              <a:buNone/>
              <a:defRPr sz="6400"/>
            </a:lvl4pPr>
            <a:lvl5pPr lvl="4" algn="ctr">
              <a:spcBef>
                <a:spcPts val="0"/>
              </a:spcBef>
              <a:spcAft>
                <a:spcPts val="0"/>
              </a:spcAft>
              <a:buSzPts val="6400"/>
              <a:buNone/>
              <a:defRPr sz="6400"/>
            </a:lvl5pPr>
            <a:lvl6pPr lvl="5" algn="ctr">
              <a:spcBef>
                <a:spcPts val="0"/>
              </a:spcBef>
              <a:spcAft>
                <a:spcPts val="0"/>
              </a:spcAft>
              <a:buSzPts val="6400"/>
              <a:buNone/>
              <a:defRPr sz="6400"/>
            </a:lvl6pPr>
            <a:lvl7pPr lvl="6" algn="ctr">
              <a:spcBef>
                <a:spcPts val="0"/>
              </a:spcBef>
              <a:spcAft>
                <a:spcPts val="0"/>
              </a:spcAft>
              <a:buSzPts val="6400"/>
              <a:buNone/>
              <a:defRPr sz="6400"/>
            </a:lvl7pPr>
            <a:lvl8pPr lvl="7" algn="ctr">
              <a:spcBef>
                <a:spcPts val="0"/>
              </a:spcBef>
              <a:spcAft>
                <a:spcPts val="0"/>
              </a:spcAft>
              <a:buSzPts val="6400"/>
              <a:buNone/>
              <a:defRPr sz="6400"/>
            </a:lvl8pPr>
            <a:lvl9pPr lvl="8" algn="ctr">
              <a:spcBef>
                <a:spcPts val="0"/>
              </a:spcBef>
              <a:spcAft>
                <a:spcPts val="0"/>
              </a:spcAft>
              <a:buSzPts val="6400"/>
              <a:buNone/>
              <a:defRPr sz="6400"/>
            </a:lvl9pPr>
          </a:lstStyle>
          <a:p/>
        </p:txBody>
      </p:sp>
      <p:sp>
        <p:nvSpPr>
          <p:cNvPr id="11" name="Google Shape;11;p2"/>
          <p:cNvSpPr txBox="1"/>
          <p:nvPr>
            <p:ph idx="1" type="subTitle"/>
          </p:nvPr>
        </p:nvSpPr>
        <p:spPr>
          <a:xfrm>
            <a:off x="342870" y="4282678"/>
            <a:ext cx="9372600" cy="1197600"/>
          </a:xfrm>
          <a:prstGeom prst="rect">
            <a:avLst/>
          </a:prstGeom>
        </p:spPr>
        <p:txBody>
          <a:bodyPr anchorCtr="0" anchor="t" bIns="113100" lIns="113100" spcFirstLastPara="1" rIns="113100" wrap="square" tIns="113100">
            <a:noAutofit/>
          </a:bodyPr>
          <a:lstStyle>
            <a:lvl1pPr lvl="0" algn="ctr">
              <a:lnSpc>
                <a:spcPct val="100000"/>
              </a:lnSpc>
              <a:spcBef>
                <a:spcPts val="0"/>
              </a:spcBef>
              <a:spcAft>
                <a:spcPts val="0"/>
              </a:spcAft>
              <a:buSzPts val="3500"/>
              <a:buNone/>
              <a:defRPr sz="3500"/>
            </a:lvl1pPr>
            <a:lvl2pPr lvl="1" algn="ctr">
              <a:lnSpc>
                <a:spcPct val="100000"/>
              </a:lnSpc>
              <a:spcBef>
                <a:spcPts val="0"/>
              </a:spcBef>
              <a:spcAft>
                <a:spcPts val="0"/>
              </a:spcAft>
              <a:buSzPts val="3500"/>
              <a:buNone/>
              <a:defRPr sz="3500"/>
            </a:lvl2pPr>
            <a:lvl3pPr lvl="2" algn="ctr">
              <a:lnSpc>
                <a:spcPct val="100000"/>
              </a:lnSpc>
              <a:spcBef>
                <a:spcPts val="0"/>
              </a:spcBef>
              <a:spcAft>
                <a:spcPts val="0"/>
              </a:spcAft>
              <a:buSzPts val="3500"/>
              <a:buNone/>
              <a:defRPr sz="3500"/>
            </a:lvl3pPr>
            <a:lvl4pPr lvl="3" algn="ctr">
              <a:lnSpc>
                <a:spcPct val="100000"/>
              </a:lnSpc>
              <a:spcBef>
                <a:spcPts val="0"/>
              </a:spcBef>
              <a:spcAft>
                <a:spcPts val="0"/>
              </a:spcAft>
              <a:buSzPts val="3500"/>
              <a:buNone/>
              <a:defRPr sz="3500"/>
            </a:lvl4pPr>
            <a:lvl5pPr lvl="4" algn="ctr">
              <a:lnSpc>
                <a:spcPct val="100000"/>
              </a:lnSpc>
              <a:spcBef>
                <a:spcPts val="0"/>
              </a:spcBef>
              <a:spcAft>
                <a:spcPts val="0"/>
              </a:spcAft>
              <a:buSzPts val="3500"/>
              <a:buNone/>
              <a:defRPr sz="3500"/>
            </a:lvl5pPr>
            <a:lvl6pPr lvl="5" algn="ctr">
              <a:lnSpc>
                <a:spcPct val="100000"/>
              </a:lnSpc>
              <a:spcBef>
                <a:spcPts val="0"/>
              </a:spcBef>
              <a:spcAft>
                <a:spcPts val="0"/>
              </a:spcAft>
              <a:buSzPts val="3500"/>
              <a:buNone/>
              <a:defRPr sz="3500"/>
            </a:lvl6pPr>
            <a:lvl7pPr lvl="6" algn="ctr">
              <a:lnSpc>
                <a:spcPct val="100000"/>
              </a:lnSpc>
              <a:spcBef>
                <a:spcPts val="0"/>
              </a:spcBef>
              <a:spcAft>
                <a:spcPts val="0"/>
              </a:spcAft>
              <a:buSzPts val="3500"/>
              <a:buNone/>
              <a:defRPr sz="3500"/>
            </a:lvl7pPr>
            <a:lvl8pPr lvl="7" algn="ctr">
              <a:lnSpc>
                <a:spcPct val="100000"/>
              </a:lnSpc>
              <a:spcBef>
                <a:spcPts val="0"/>
              </a:spcBef>
              <a:spcAft>
                <a:spcPts val="0"/>
              </a:spcAft>
              <a:buSzPts val="3500"/>
              <a:buNone/>
              <a:defRPr sz="3500"/>
            </a:lvl8pPr>
            <a:lvl9pPr lvl="8" algn="ctr">
              <a:lnSpc>
                <a:spcPct val="100000"/>
              </a:lnSpc>
              <a:spcBef>
                <a:spcPts val="0"/>
              </a:spcBef>
              <a:spcAft>
                <a:spcPts val="0"/>
              </a:spcAft>
              <a:buSzPts val="3500"/>
              <a:buNone/>
              <a:defRPr sz="3500"/>
            </a:lvl9pPr>
          </a:lstStyle>
          <a:p/>
        </p:txBody>
      </p:sp>
      <p:sp>
        <p:nvSpPr>
          <p:cNvPr id="12" name="Google Shape;12;p2"/>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42870" y="1671478"/>
            <a:ext cx="9372600" cy="2967000"/>
          </a:xfrm>
          <a:prstGeom prst="rect">
            <a:avLst/>
          </a:prstGeom>
        </p:spPr>
        <p:txBody>
          <a:bodyPr anchorCtr="0" anchor="b" bIns="113100" lIns="113100" spcFirstLastPara="1" rIns="113100" wrap="square" tIns="113100">
            <a:noAutofit/>
          </a:bodyPr>
          <a:lstStyle>
            <a:lvl1pPr lvl="0" algn="ctr">
              <a:spcBef>
                <a:spcPts val="0"/>
              </a:spcBef>
              <a:spcAft>
                <a:spcPts val="0"/>
              </a:spcAft>
              <a:buSzPts val="14800"/>
              <a:buNone/>
              <a:defRPr sz="14800"/>
            </a:lvl1pPr>
            <a:lvl2pPr lvl="1" algn="ctr">
              <a:spcBef>
                <a:spcPts val="0"/>
              </a:spcBef>
              <a:spcAft>
                <a:spcPts val="0"/>
              </a:spcAft>
              <a:buSzPts val="14800"/>
              <a:buNone/>
              <a:defRPr sz="14800"/>
            </a:lvl2pPr>
            <a:lvl3pPr lvl="2" algn="ctr">
              <a:spcBef>
                <a:spcPts val="0"/>
              </a:spcBef>
              <a:spcAft>
                <a:spcPts val="0"/>
              </a:spcAft>
              <a:buSzPts val="14800"/>
              <a:buNone/>
              <a:defRPr sz="14800"/>
            </a:lvl3pPr>
            <a:lvl4pPr lvl="3" algn="ctr">
              <a:spcBef>
                <a:spcPts val="0"/>
              </a:spcBef>
              <a:spcAft>
                <a:spcPts val="0"/>
              </a:spcAft>
              <a:buSzPts val="14800"/>
              <a:buNone/>
              <a:defRPr sz="14800"/>
            </a:lvl4pPr>
            <a:lvl5pPr lvl="4" algn="ctr">
              <a:spcBef>
                <a:spcPts val="0"/>
              </a:spcBef>
              <a:spcAft>
                <a:spcPts val="0"/>
              </a:spcAft>
              <a:buSzPts val="14800"/>
              <a:buNone/>
              <a:defRPr sz="14800"/>
            </a:lvl5pPr>
            <a:lvl6pPr lvl="5" algn="ctr">
              <a:spcBef>
                <a:spcPts val="0"/>
              </a:spcBef>
              <a:spcAft>
                <a:spcPts val="0"/>
              </a:spcAft>
              <a:buSzPts val="14800"/>
              <a:buNone/>
              <a:defRPr sz="14800"/>
            </a:lvl6pPr>
            <a:lvl7pPr lvl="6" algn="ctr">
              <a:spcBef>
                <a:spcPts val="0"/>
              </a:spcBef>
              <a:spcAft>
                <a:spcPts val="0"/>
              </a:spcAft>
              <a:buSzPts val="14800"/>
              <a:buNone/>
              <a:defRPr sz="14800"/>
            </a:lvl7pPr>
            <a:lvl8pPr lvl="7" algn="ctr">
              <a:spcBef>
                <a:spcPts val="0"/>
              </a:spcBef>
              <a:spcAft>
                <a:spcPts val="0"/>
              </a:spcAft>
              <a:buSzPts val="14800"/>
              <a:buNone/>
              <a:defRPr sz="14800"/>
            </a:lvl8pPr>
            <a:lvl9pPr lvl="8" algn="ctr">
              <a:spcBef>
                <a:spcPts val="0"/>
              </a:spcBef>
              <a:spcAft>
                <a:spcPts val="0"/>
              </a:spcAft>
              <a:buSzPts val="14800"/>
              <a:buNone/>
              <a:defRPr sz="14800"/>
            </a:lvl9pPr>
          </a:lstStyle>
          <a:p>
            <a:r>
              <a:t>xx%</a:t>
            </a:r>
          </a:p>
        </p:txBody>
      </p:sp>
      <p:sp>
        <p:nvSpPr>
          <p:cNvPr id="46" name="Google Shape;46;p11"/>
          <p:cNvSpPr txBox="1"/>
          <p:nvPr>
            <p:ph idx="1" type="body"/>
          </p:nvPr>
        </p:nvSpPr>
        <p:spPr>
          <a:xfrm>
            <a:off x="342870" y="4763362"/>
            <a:ext cx="9372600" cy="1965600"/>
          </a:xfrm>
          <a:prstGeom prst="rect">
            <a:avLst/>
          </a:prstGeom>
        </p:spPr>
        <p:txBody>
          <a:bodyPr anchorCtr="0" anchor="t" bIns="113100" lIns="113100" spcFirstLastPara="1" rIns="113100" wrap="square" tIns="113100">
            <a:noAutofit/>
          </a:bodyPr>
          <a:lstStyle>
            <a:lvl1pPr indent="-368300" lvl="0" marL="457200" algn="ctr">
              <a:spcBef>
                <a:spcPts val="0"/>
              </a:spcBef>
              <a:spcAft>
                <a:spcPts val="0"/>
              </a:spcAft>
              <a:buSzPts val="2200"/>
              <a:buChar char="●"/>
              <a:defRPr/>
            </a:lvl1pPr>
            <a:lvl2pPr indent="-336550" lvl="1" marL="914400" algn="ctr">
              <a:spcBef>
                <a:spcPts val="2000"/>
              </a:spcBef>
              <a:spcAft>
                <a:spcPts val="0"/>
              </a:spcAft>
              <a:buSzPts val="1700"/>
              <a:buChar char="○"/>
              <a:defRPr/>
            </a:lvl2pPr>
            <a:lvl3pPr indent="-336550" lvl="2" marL="1371600" algn="ctr">
              <a:spcBef>
                <a:spcPts val="2000"/>
              </a:spcBef>
              <a:spcAft>
                <a:spcPts val="0"/>
              </a:spcAft>
              <a:buSzPts val="1700"/>
              <a:buChar char="■"/>
              <a:defRPr/>
            </a:lvl3pPr>
            <a:lvl4pPr indent="-336550" lvl="3" marL="1828800" algn="ctr">
              <a:spcBef>
                <a:spcPts val="2000"/>
              </a:spcBef>
              <a:spcAft>
                <a:spcPts val="0"/>
              </a:spcAft>
              <a:buSzPts val="1700"/>
              <a:buChar char="●"/>
              <a:defRPr/>
            </a:lvl4pPr>
            <a:lvl5pPr indent="-336550" lvl="4" marL="2286000" algn="ctr">
              <a:spcBef>
                <a:spcPts val="2000"/>
              </a:spcBef>
              <a:spcAft>
                <a:spcPts val="0"/>
              </a:spcAft>
              <a:buSzPts val="1700"/>
              <a:buChar char="○"/>
              <a:defRPr/>
            </a:lvl5pPr>
            <a:lvl6pPr indent="-336550" lvl="5" marL="2743200" algn="ctr">
              <a:spcBef>
                <a:spcPts val="2000"/>
              </a:spcBef>
              <a:spcAft>
                <a:spcPts val="0"/>
              </a:spcAft>
              <a:buSzPts val="1700"/>
              <a:buChar char="■"/>
              <a:defRPr/>
            </a:lvl6pPr>
            <a:lvl7pPr indent="-336550" lvl="6" marL="3200400" algn="ctr">
              <a:spcBef>
                <a:spcPts val="2000"/>
              </a:spcBef>
              <a:spcAft>
                <a:spcPts val="0"/>
              </a:spcAft>
              <a:buSzPts val="1700"/>
              <a:buChar char="●"/>
              <a:defRPr/>
            </a:lvl7pPr>
            <a:lvl8pPr indent="-336550" lvl="7" marL="3657600" algn="ctr">
              <a:spcBef>
                <a:spcPts val="2000"/>
              </a:spcBef>
              <a:spcAft>
                <a:spcPts val="0"/>
              </a:spcAft>
              <a:buSzPts val="1700"/>
              <a:buChar char="○"/>
              <a:defRPr/>
            </a:lvl8pPr>
            <a:lvl9pPr indent="-336550" lvl="8" marL="4114800" algn="ctr">
              <a:spcBef>
                <a:spcPts val="2000"/>
              </a:spcBef>
              <a:spcAft>
                <a:spcPts val="2000"/>
              </a:spcAft>
              <a:buSzPts val="1700"/>
              <a:buChar char="■"/>
              <a:defRPr/>
            </a:lvl9pPr>
          </a:lstStyle>
          <a:p/>
        </p:txBody>
      </p:sp>
      <p:sp>
        <p:nvSpPr>
          <p:cNvPr id="47" name="Google Shape;47;p11"/>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42870" y="3250173"/>
            <a:ext cx="9372600" cy="1272000"/>
          </a:xfrm>
          <a:prstGeom prst="rect">
            <a:avLst/>
          </a:prstGeom>
        </p:spPr>
        <p:txBody>
          <a:bodyPr anchorCtr="0" anchor="ctr" bIns="113100" lIns="113100" spcFirstLastPara="1" rIns="113100" wrap="square" tIns="113100">
            <a:noAutofit/>
          </a:bodyPr>
          <a:lstStyle>
            <a:lvl1pPr lvl="0" algn="ctr">
              <a:spcBef>
                <a:spcPts val="0"/>
              </a:spcBef>
              <a:spcAft>
                <a:spcPts val="0"/>
              </a:spcAft>
              <a:buSzPts val="4500"/>
              <a:buNone/>
              <a:defRPr sz="4500"/>
            </a:lvl1pPr>
            <a:lvl2pPr lvl="1" algn="ctr">
              <a:spcBef>
                <a:spcPts val="0"/>
              </a:spcBef>
              <a:spcAft>
                <a:spcPts val="0"/>
              </a:spcAft>
              <a:buSzPts val="4500"/>
              <a:buNone/>
              <a:defRPr sz="4500"/>
            </a:lvl2pPr>
            <a:lvl3pPr lvl="2" algn="ctr">
              <a:spcBef>
                <a:spcPts val="0"/>
              </a:spcBef>
              <a:spcAft>
                <a:spcPts val="0"/>
              </a:spcAft>
              <a:buSzPts val="4500"/>
              <a:buNone/>
              <a:defRPr sz="4500"/>
            </a:lvl3pPr>
            <a:lvl4pPr lvl="3" algn="ctr">
              <a:spcBef>
                <a:spcPts val="0"/>
              </a:spcBef>
              <a:spcAft>
                <a:spcPts val="0"/>
              </a:spcAft>
              <a:buSzPts val="4500"/>
              <a:buNone/>
              <a:defRPr sz="4500"/>
            </a:lvl4pPr>
            <a:lvl5pPr lvl="4" algn="ctr">
              <a:spcBef>
                <a:spcPts val="0"/>
              </a:spcBef>
              <a:spcAft>
                <a:spcPts val="0"/>
              </a:spcAft>
              <a:buSzPts val="4500"/>
              <a:buNone/>
              <a:defRPr sz="4500"/>
            </a:lvl5pPr>
            <a:lvl6pPr lvl="5" algn="ctr">
              <a:spcBef>
                <a:spcPts val="0"/>
              </a:spcBef>
              <a:spcAft>
                <a:spcPts val="0"/>
              </a:spcAft>
              <a:buSzPts val="4500"/>
              <a:buNone/>
              <a:defRPr sz="4500"/>
            </a:lvl6pPr>
            <a:lvl7pPr lvl="6" algn="ctr">
              <a:spcBef>
                <a:spcPts val="0"/>
              </a:spcBef>
              <a:spcAft>
                <a:spcPts val="0"/>
              </a:spcAft>
              <a:buSzPts val="4500"/>
              <a:buNone/>
              <a:defRPr sz="4500"/>
            </a:lvl7pPr>
            <a:lvl8pPr lvl="7" algn="ctr">
              <a:spcBef>
                <a:spcPts val="0"/>
              </a:spcBef>
              <a:spcAft>
                <a:spcPts val="0"/>
              </a:spcAft>
              <a:buSzPts val="4500"/>
              <a:buNone/>
              <a:defRPr sz="4500"/>
            </a:lvl8pPr>
            <a:lvl9pPr lvl="8" algn="ctr">
              <a:spcBef>
                <a:spcPts val="0"/>
              </a:spcBef>
              <a:spcAft>
                <a:spcPts val="0"/>
              </a:spcAft>
              <a:buSzPts val="4500"/>
              <a:buNone/>
              <a:defRPr sz="4500"/>
            </a:lvl9pPr>
          </a:lstStyle>
          <a:p/>
        </p:txBody>
      </p:sp>
      <p:sp>
        <p:nvSpPr>
          <p:cNvPr id="15" name="Google Shape;15;p3"/>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42870" y="672482"/>
            <a:ext cx="9372600" cy="865500"/>
          </a:xfrm>
          <a:prstGeom prst="rect">
            <a:avLst/>
          </a:prstGeom>
        </p:spPr>
        <p:txBody>
          <a:bodyPr anchorCtr="0" anchor="t" bIns="113100" lIns="113100" spcFirstLastPara="1" rIns="113100" wrap="square" tIns="113100">
            <a:no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18" name="Google Shape;18;p4"/>
          <p:cNvSpPr txBox="1"/>
          <p:nvPr>
            <p:ph idx="1" type="body"/>
          </p:nvPr>
        </p:nvSpPr>
        <p:spPr>
          <a:xfrm>
            <a:off x="342870" y="1741518"/>
            <a:ext cx="9372600" cy="5162700"/>
          </a:xfrm>
          <a:prstGeom prst="rect">
            <a:avLst/>
          </a:prstGeom>
        </p:spPr>
        <p:txBody>
          <a:bodyPr anchorCtr="0" anchor="t" bIns="113100" lIns="113100" spcFirstLastPara="1" rIns="113100" wrap="square" tIns="113100">
            <a:noAutofit/>
          </a:bodyPr>
          <a:lstStyle>
            <a:lvl1pPr indent="-368300" lvl="0" marL="457200">
              <a:spcBef>
                <a:spcPts val="0"/>
              </a:spcBef>
              <a:spcAft>
                <a:spcPts val="0"/>
              </a:spcAft>
              <a:buSzPts val="2200"/>
              <a:buChar char="●"/>
              <a:defRPr/>
            </a:lvl1pPr>
            <a:lvl2pPr indent="-336550" lvl="1" marL="914400">
              <a:spcBef>
                <a:spcPts val="2000"/>
              </a:spcBef>
              <a:spcAft>
                <a:spcPts val="0"/>
              </a:spcAft>
              <a:buSzPts val="1700"/>
              <a:buChar char="○"/>
              <a:defRPr/>
            </a:lvl2pPr>
            <a:lvl3pPr indent="-336550" lvl="2" marL="1371600">
              <a:spcBef>
                <a:spcPts val="2000"/>
              </a:spcBef>
              <a:spcAft>
                <a:spcPts val="0"/>
              </a:spcAft>
              <a:buSzPts val="1700"/>
              <a:buChar char="■"/>
              <a:defRPr/>
            </a:lvl3pPr>
            <a:lvl4pPr indent="-336550" lvl="3" marL="1828800">
              <a:spcBef>
                <a:spcPts val="2000"/>
              </a:spcBef>
              <a:spcAft>
                <a:spcPts val="0"/>
              </a:spcAft>
              <a:buSzPts val="1700"/>
              <a:buChar char="●"/>
              <a:defRPr/>
            </a:lvl4pPr>
            <a:lvl5pPr indent="-336550" lvl="4" marL="2286000">
              <a:spcBef>
                <a:spcPts val="2000"/>
              </a:spcBef>
              <a:spcAft>
                <a:spcPts val="0"/>
              </a:spcAft>
              <a:buSzPts val="1700"/>
              <a:buChar char="○"/>
              <a:defRPr/>
            </a:lvl5pPr>
            <a:lvl6pPr indent="-336550" lvl="5" marL="2743200">
              <a:spcBef>
                <a:spcPts val="2000"/>
              </a:spcBef>
              <a:spcAft>
                <a:spcPts val="0"/>
              </a:spcAft>
              <a:buSzPts val="1700"/>
              <a:buChar char="■"/>
              <a:defRPr/>
            </a:lvl6pPr>
            <a:lvl7pPr indent="-336550" lvl="6" marL="3200400">
              <a:spcBef>
                <a:spcPts val="2000"/>
              </a:spcBef>
              <a:spcAft>
                <a:spcPts val="0"/>
              </a:spcAft>
              <a:buSzPts val="1700"/>
              <a:buChar char="●"/>
              <a:defRPr/>
            </a:lvl7pPr>
            <a:lvl8pPr indent="-336550" lvl="7" marL="3657600">
              <a:spcBef>
                <a:spcPts val="2000"/>
              </a:spcBef>
              <a:spcAft>
                <a:spcPts val="0"/>
              </a:spcAft>
              <a:buSzPts val="1700"/>
              <a:buChar char="○"/>
              <a:defRPr/>
            </a:lvl8pPr>
            <a:lvl9pPr indent="-336550" lvl="8" marL="4114800">
              <a:spcBef>
                <a:spcPts val="2000"/>
              </a:spcBef>
              <a:spcAft>
                <a:spcPts val="2000"/>
              </a:spcAft>
              <a:buSzPts val="1700"/>
              <a:buChar char="■"/>
              <a:defRPr/>
            </a:lvl9pPr>
          </a:lstStyle>
          <a:p/>
        </p:txBody>
      </p:sp>
      <p:sp>
        <p:nvSpPr>
          <p:cNvPr id="19" name="Google Shape;19;p4"/>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42870" y="672482"/>
            <a:ext cx="9372600" cy="865500"/>
          </a:xfrm>
          <a:prstGeom prst="rect">
            <a:avLst/>
          </a:prstGeom>
        </p:spPr>
        <p:txBody>
          <a:bodyPr anchorCtr="0" anchor="t" bIns="113100" lIns="113100" spcFirstLastPara="1" rIns="113100" wrap="square" tIns="113100">
            <a:no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22" name="Google Shape;22;p5"/>
          <p:cNvSpPr txBox="1"/>
          <p:nvPr>
            <p:ph idx="1" type="body"/>
          </p:nvPr>
        </p:nvSpPr>
        <p:spPr>
          <a:xfrm>
            <a:off x="342870" y="1741518"/>
            <a:ext cx="4399800" cy="5162700"/>
          </a:xfrm>
          <a:prstGeom prst="rect">
            <a:avLst/>
          </a:prstGeom>
        </p:spPr>
        <p:txBody>
          <a:bodyPr anchorCtr="0" anchor="t" bIns="113100" lIns="113100" spcFirstLastPara="1" rIns="113100" wrap="square" tIns="113100">
            <a:noAutofit/>
          </a:bodyPr>
          <a:lstStyle>
            <a:lvl1pPr indent="-336550" lvl="0" marL="457200">
              <a:spcBef>
                <a:spcPts val="0"/>
              </a:spcBef>
              <a:spcAft>
                <a:spcPts val="0"/>
              </a:spcAft>
              <a:buSzPts val="1700"/>
              <a:buChar char="●"/>
              <a:defRPr sz="1700"/>
            </a:lvl1pPr>
            <a:lvl2pPr indent="-323850" lvl="1" marL="914400">
              <a:spcBef>
                <a:spcPts val="2000"/>
              </a:spcBef>
              <a:spcAft>
                <a:spcPts val="0"/>
              </a:spcAft>
              <a:buSzPts val="1500"/>
              <a:buChar char="○"/>
              <a:defRPr sz="1500"/>
            </a:lvl2pPr>
            <a:lvl3pPr indent="-323850" lvl="2" marL="1371600">
              <a:spcBef>
                <a:spcPts val="2000"/>
              </a:spcBef>
              <a:spcAft>
                <a:spcPts val="0"/>
              </a:spcAft>
              <a:buSzPts val="1500"/>
              <a:buChar char="■"/>
              <a:defRPr sz="1500"/>
            </a:lvl3pPr>
            <a:lvl4pPr indent="-323850" lvl="3" marL="1828800">
              <a:spcBef>
                <a:spcPts val="2000"/>
              </a:spcBef>
              <a:spcAft>
                <a:spcPts val="0"/>
              </a:spcAft>
              <a:buSzPts val="1500"/>
              <a:buChar char="●"/>
              <a:defRPr sz="1500"/>
            </a:lvl4pPr>
            <a:lvl5pPr indent="-323850" lvl="4" marL="2286000">
              <a:spcBef>
                <a:spcPts val="2000"/>
              </a:spcBef>
              <a:spcAft>
                <a:spcPts val="0"/>
              </a:spcAft>
              <a:buSzPts val="1500"/>
              <a:buChar char="○"/>
              <a:defRPr sz="1500"/>
            </a:lvl5pPr>
            <a:lvl6pPr indent="-323850" lvl="5" marL="2743200">
              <a:spcBef>
                <a:spcPts val="2000"/>
              </a:spcBef>
              <a:spcAft>
                <a:spcPts val="0"/>
              </a:spcAft>
              <a:buSzPts val="1500"/>
              <a:buChar char="■"/>
              <a:defRPr sz="1500"/>
            </a:lvl6pPr>
            <a:lvl7pPr indent="-323850" lvl="6" marL="3200400">
              <a:spcBef>
                <a:spcPts val="2000"/>
              </a:spcBef>
              <a:spcAft>
                <a:spcPts val="0"/>
              </a:spcAft>
              <a:buSzPts val="1500"/>
              <a:buChar char="●"/>
              <a:defRPr sz="1500"/>
            </a:lvl7pPr>
            <a:lvl8pPr indent="-323850" lvl="7" marL="3657600">
              <a:spcBef>
                <a:spcPts val="2000"/>
              </a:spcBef>
              <a:spcAft>
                <a:spcPts val="0"/>
              </a:spcAft>
              <a:buSzPts val="1500"/>
              <a:buChar char="○"/>
              <a:defRPr sz="1500"/>
            </a:lvl8pPr>
            <a:lvl9pPr indent="-323850" lvl="8" marL="4114800">
              <a:spcBef>
                <a:spcPts val="2000"/>
              </a:spcBef>
              <a:spcAft>
                <a:spcPts val="2000"/>
              </a:spcAft>
              <a:buSzPts val="1500"/>
              <a:buChar char="■"/>
              <a:defRPr sz="1500"/>
            </a:lvl9pPr>
          </a:lstStyle>
          <a:p/>
        </p:txBody>
      </p:sp>
      <p:sp>
        <p:nvSpPr>
          <p:cNvPr id="23" name="Google Shape;23;p5"/>
          <p:cNvSpPr txBox="1"/>
          <p:nvPr>
            <p:ph idx="2" type="body"/>
          </p:nvPr>
        </p:nvSpPr>
        <p:spPr>
          <a:xfrm>
            <a:off x="5315640" y="1741518"/>
            <a:ext cx="4399800" cy="5162700"/>
          </a:xfrm>
          <a:prstGeom prst="rect">
            <a:avLst/>
          </a:prstGeom>
        </p:spPr>
        <p:txBody>
          <a:bodyPr anchorCtr="0" anchor="t" bIns="113100" lIns="113100" spcFirstLastPara="1" rIns="113100" wrap="square" tIns="113100">
            <a:noAutofit/>
          </a:bodyPr>
          <a:lstStyle>
            <a:lvl1pPr indent="-336550" lvl="0" marL="457200">
              <a:spcBef>
                <a:spcPts val="0"/>
              </a:spcBef>
              <a:spcAft>
                <a:spcPts val="0"/>
              </a:spcAft>
              <a:buSzPts val="1700"/>
              <a:buChar char="●"/>
              <a:defRPr sz="1700"/>
            </a:lvl1pPr>
            <a:lvl2pPr indent="-323850" lvl="1" marL="914400">
              <a:spcBef>
                <a:spcPts val="2000"/>
              </a:spcBef>
              <a:spcAft>
                <a:spcPts val="0"/>
              </a:spcAft>
              <a:buSzPts val="1500"/>
              <a:buChar char="○"/>
              <a:defRPr sz="1500"/>
            </a:lvl2pPr>
            <a:lvl3pPr indent="-323850" lvl="2" marL="1371600">
              <a:spcBef>
                <a:spcPts val="2000"/>
              </a:spcBef>
              <a:spcAft>
                <a:spcPts val="0"/>
              </a:spcAft>
              <a:buSzPts val="1500"/>
              <a:buChar char="■"/>
              <a:defRPr sz="1500"/>
            </a:lvl3pPr>
            <a:lvl4pPr indent="-323850" lvl="3" marL="1828800">
              <a:spcBef>
                <a:spcPts val="2000"/>
              </a:spcBef>
              <a:spcAft>
                <a:spcPts val="0"/>
              </a:spcAft>
              <a:buSzPts val="1500"/>
              <a:buChar char="●"/>
              <a:defRPr sz="1500"/>
            </a:lvl4pPr>
            <a:lvl5pPr indent="-323850" lvl="4" marL="2286000">
              <a:spcBef>
                <a:spcPts val="2000"/>
              </a:spcBef>
              <a:spcAft>
                <a:spcPts val="0"/>
              </a:spcAft>
              <a:buSzPts val="1500"/>
              <a:buChar char="○"/>
              <a:defRPr sz="1500"/>
            </a:lvl5pPr>
            <a:lvl6pPr indent="-323850" lvl="5" marL="2743200">
              <a:spcBef>
                <a:spcPts val="2000"/>
              </a:spcBef>
              <a:spcAft>
                <a:spcPts val="0"/>
              </a:spcAft>
              <a:buSzPts val="1500"/>
              <a:buChar char="■"/>
              <a:defRPr sz="1500"/>
            </a:lvl6pPr>
            <a:lvl7pPr indent="-323850" lvl="6" marL="3200400">
              <a:spcBef>
                <a:spcPts val="2000"/>
              </a:spcBef>
              <a:spcAft>
                <a:spcPts val="0"/>
              </a:spcAft>
              <a:buSzPts val="1500"/>
              <a:buChar char="●"/>
              <a:defRPr sz="1500"/>
            </a:lvl7pPr>
            <a:lvl8pPr indent="-323850" lvl="7" marL="3657600">
              <a:spcBef>
                <a:spcPts val="2000"/>
              </a:spcBef>
              <a:spcAft>
                <a:spcPts val="0"/>
              </a:spcAft>
              <a:buSzPts val="1500"/>
              <a:buChar char="○"/>
              <a:defRPr sz="1500"/>
            </a:lvl8pPr>
            <a:lvl9pPr indent="-323850" lvl="8" marL="4114800">
              <a:spcBef>
                <a:spcPts val="2000"/>
              </a:spcBef>
              <a:spcAft>
                <a:spcPts val="2000"/>
              </a:spcAft>
              <a:buSzPts val="1500"/>
              <a:buChar char="■"/>
              <a:defRPr sz="1500"/>
            </a:lvl9pPr>
          </a:lstStyle>
          <a:p/>
        </p:txBody>
      </p:sp>
      <p:sp>
        <p:nvSpPr>
          <p:cNvPr id="24" name="Google Shape;24;p5"/>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42870" y="672482"/>
            <a:ext cx="9372600" cy="865500"/>
          </a:xfrm>
          <a:prstGeom prst="rect">
            <a:avLst/>
          </a:prstGeom>
        </p:spPr>
        <p:txBody>
          <a:bodyPr anchorCtr="0" anchor="t" bIns="113100" lIns="113100" spcFirstLastPara="1" rIns="113100" wrap="square" tIns="113100">
            <a:no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27" name="Google Shape;27;p6"/>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42870" y="839573"/>
            <a:ext cx="3088800" cy="1141800"/>
          </a:xfrm>
          <a:prstGeom prst="rect">
            <a:avLst/>
          </a:prstGeom>
        </p:spPr>
        <p:txBody>
          <a:bodyPr anchorCtr="0" anchor="b" bIns="113100" lIns="113100" spcFirstLastPara="1" rIns="113100" wrap="square" tIns="11310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0" name="Google Shape;30;p7"/>
          <p:cNvSpPr txBox="1"/>
          <p:nvPr>
            <p:ph idx="1" type="body"/>
          </p:nvPr>
        </p:nvSpPr>
        <p:spPr>
          <a:xfrm>
            <a:off x="342870" y="2099840"/>
            <a:ext cx="3088800" cy="4804500"/>
          </a:xfrm>
          <a:prstGeom prst="rect">
            <a:avLst/>
          </a:prstGeom>
        </p:spPr>
        <p:txBody>
          <a:bodyPr anchorCtr="0" anchor="t" bIns="113100" lIns="113100" spcFirstLastPara="1" rIns="113100" wrap="square" tIns="113100">
            <a:noAutofit/>
          </a:bodyPr>
          <a:lstStyle>
            <a:lvl1pPr indent="-323850" lvl="0" marL="457200">
              <a:spcBef>
                <a:spcPts val="0"/>
              </a:spcBef>
              <a:spcAft>
                <a:spcPts val="0"/>
              </a:spcAft>
              <a:buSzPts val="1500"/>
              <a:buChar char="●"/>
              <a:defRPr sz="1500"/>
            </a:lvl1pPr>
            <a:lvl2pPr indent="-323850" lvl="1" marL="914400">
              <a:spcBef>
                <a:spcPts val="2000"/>
              </a:spcBef>
              <a:spcAft>
                <a:spcPts val="0"/>
              </a:spcAft>
              <a:buSzPts val="1500"/>
              <a:buChar char="○"/>
              <a:defRPr sz="1500"/>
            </a:lvl2pPr>
            <a:lvl3pPr indent="-323850" lvl="2" marL="1371600">
              <a:spcBef>
                <a:spcPts val="2000"/>
              </a:spcBef>
              <a:spcAft>
                <a:spcPts val="0"/>
              </a:spcAft>
              <a:buSzPts val="1500"/>
              <a:buChar char="■"/>
              <a:defRPr sz="1500"/>
            </a:lvl3pPr>
            <a:lvl4pPr indent="-323850" lvl="3" marL="1828800">
              <a:spcBef>
                <a:spcPts val="2000"/>
              </a:spcBef>
              <a:spcAft>
                <a:spcPts val="0"/>
              </a:spcAft>
              <a:buSzPts val="1500"/>
              <a:buChar char="●"/>
              <a:defRPr sz="1500"/>
            </a:lvl4pPr>
            <a:lvl5pPr indent="-323850" lvl="4" marL="2286000">
              <a:spcBef>
                <a:spcPts val="2000"/>
              </a:spcBef>
              <a:spcAft>
                <a:spcPts val="0"/>
              </a:spcAft>
              <a:buSzPts val="1500"/>
              <a:buChar char="○"/>
              <a:defRPr sz="1500"/>
            </a:lvl5pPr>
            <a:lvl6pPr indent="-323850" lvl="5" marL="2743200">
              <a:spcBef>
                <a:spcPts val="2000"/>
              </a:spcBef>
              <a:spcAft>
                <a:spcPts val="0"/>
              </a:spcAft>
              <a:buSzPts val="1500"/>
              <a:buChar char="■"/>
              <a:defRPr sz="1500"/>
            </a:lvl6pPr>
            <a:lvl7pPr indent="-323850" lvl="6" marL="3200400">
              <a:spcBef>
                <a:spcPts val="2000"/>
              </a:spcBef>
              <a:spcAft>
                <a:spcPts val="0"/>
              </a:spcAft>
              <a:buSzPts val="1500"/>
              <a:buChar char="●"/>
              <a:defRPr sz="1500"/>
            </a:lvl7pPr>
            <a:lvl8pPr indent="-323850" lvl="7" marL="3657600">
              <a:spcBef>
                <a:spcPts val="2000"/>
              </a:spcBef>
              <a:spcAft>
                <a:spcPts val="0"/>
              </a:spcAft>
              <a:buSzPts val="1500"/>
              <a:buChar char="○"/>
              <a:defRPr sz="1500"/>
            </a:lvl8pPr>
            <a:lvl9pPr indent="-323850" lvl="8" marL="4114800">
              <a:spcBef>
                <a:spcPts val="2000"/>
              </a:spcBef>
              <a:spcAft>
                <a:spcPts val="2000"/>
              </a:spcAft>
              <a:buSzPts val="1500"/>
              <a:buChar char="■"/>
              <a:defRPr sz="1500"/>
            </a:lvl9pPr>
          </a:lstStyle>
          <a:p/>
        </p:txBody>
      </p:sp>
      <p:sp>
        <p:nvSpPr>
          <p:cNvPr id="31" name="Google Shape;31;p7"/>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539275" y="680227"/>
            <a:ext cx="7004700" cy="6181800"/>
          </a:xfrm>
          <a:prstGeom prst="rect">
            <a:avLst/>
          </a:prstGeom>
        </p:spPr>
        <p:txBody>
          <a:bodyPr anchorCtr="0" anchor="ctr" bIns="113100" lIns="113100" spcFirstLastPara="1" rIns="113100" wrap="square" tIns="113100">
            <a:noAutofit/>
          </a:bodyPr>
          <a:lstStyle>
            <a:lvl1pPr lvl="0">
              <a:spcBef>
                <a:spcPts val="0"/>
              </a:spcBef>
              <a:spcAft>
                <a:spcPts val="0"/>
              </a:spcAft>
              <a:buSzPts val="5900"/>
              <a:buNone/>
              <a:defRPr sz="5900"/>
            </a:lvl1pPr>
            <a:lvl2pPr lvl="1">
              <a:spcBef>
                <a:spcPts val="0"/>
              </a:spcBef>
              <a:spcAft>
                <a:spcPts val="0"/>
              </a:spcAft>
              <a:buSzPts val="5900"/>
              <a:buNone/>
              <a:defRPr sz="5900"/>
            </a:lvl2pPr>
            <a:lvl3pPr lvl="2">
              <a:spcBef>
                <a:spcPts val="0"/>
              </a:spcBef>
              <a:spcAft>
                <a:spcPts val="0"/>
              </a:spcAft>
              <a:buSzPts val="5900"/>
              <a:buNone/>
              <a:defRPr sz="5900"/>
            </a:lvl3pPr>
            <a:lvl4pPr lvl="3">
              <a:spcBef>
                <a:spcPts val="0"/>
              </a:spcBef>
              <a:spcAft>
                <a:spcPts val="0"/>
              </a:spcAft>
              <a:buSzPts val="5900"/>
              <a:buNone/>
              <a:defRPr sz="5900"/>
            </a:lvl4pPr>
            <a:lvl5pPr lvl="4">
              <a:spcBef>
                <a:spcPts val="0"/>
              </a:spcBef>
              <a:spcAft>
                <a:spcPts val="0"/>
              </a:spcAft>
              <a:buSzPts val="5900"/>
              <a:buNone/>
              <a:defRPr sz="5900"/>
            </a:lvl5pPr>
            <a:lvl6pPr lvl="5">
              <a:spcBef>
                <a:spcPts val="0"/>
              </a:spcBef>
              <a:spcAft>
                <a:spcPts val="0"/>
              </a:spcAft>
              <a:buSzPts val="5900"/>
              <a:buNone/>
              <a:defRPr sz="5900"/>
            </a:lvl6pPr>
            <a:lvl7pPr lvl="6">
              <a:spcBef>
                <a:spcPts val="0"/>
              </a:spcBef>
              <a:spcAft>
                <a:spcPts val="0"/>
              </a:spcAft>
              <a:buSzPts val="5900"/>
              <a:buNone/>
              <a:defRPr sz="5900"/>
            </a:lvl7pPr>
            <a:lvl8pPr lvl="7">
              <a:spcBef>
                <a:spcPts val="0"/>
              </a:spcBef>
              <a:spcAft>
                <a:spcPts val="0"/>
              </a:spcAft>
              <a:buSzPts val="5900"/>
              <a:buNone/>
              <a:defRPr sz="5900"/>
            </a:lvl8pPr>
            <a:lvl9pPr lvl="8">
              <a:spcBef>
                <a:spcPts val="0"/>
              </a:spcBef>
              <a:spcAft>
                <a:spcPts val="0"/>
              </a:spcAft>
              <a:buSzPts val="5900"/>
              <a:buNone/>
              <a:defRPr sz="5900"/>
            </a:lvl9pPr>
          </a:lstStyle>
          <a:p/>
        </p:txBody>
      </p:sp>
      <p:sp>
        <p:nvSpPr>
          <p:cNvPr id="34" name="Google Shape;34;p8"/>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5029200" y="-189"/>
            <a:ext cx="5029200" cy="7772400"/>
          </a:xfrm>
          <a:prstGeom prst="rect">
            <a:avLst/>
          </a:prstGeom>
          <a:solidFill>
            <a:schemeClr val="lt2"/>
          </a:solidFill>
          <a:ln>
            <a:noFill/>
          </a:ln>
        </p:spPr>
        <p:txBody>
          <a:bodyPr anchorCtr="0" anchor="ctr" bIns="113100" lIns="113100" spcFirstLastPara="1" rIns="113100" wrap="square" tIns="113100">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92050" y="1863464"/>
            <a:ext cx="4449600" cy="2239800"/>
          </a:xfrm>
          <a:prstGeom prst="rect">
            <a:avLst/>
          </a:prstGeom>
        </p:spPr>
        <p:txBody>
          <a:bodyPr anchorCtr="0" anchor="b" bIns="113100" lIns="113100" spcFirstLastPara="1" rIns="113100" wrap="square" tIns="11310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38" name="Google Shape;38;p9"/>
          <p:cNvSpPr txBox="1"/>
          <p:nvPr>
            <p:ph idx="1" type="subTitle"/>
          </p:nvPr>
        </p:nvSpPr>
        <p:spPr>
          <a:xfrm>
            <a:off x="292050" y="4235758"/>
            <a:ext cx="4449600" cy="1866300"/>
          </a:xfrm>
          <a:prstGeom prst="rect">
            <a:avLst/>
          </a:prstGeom>
        </p:spPr>
        <p:txBody>
          <a:bodyPr anchorCtr="0" anchor="t" bIns="113100" lIns="113100" spcFirstLastPara="1" rIns="113100" wrap="square" tIns="113100">
            <a:noAutofit/>
          </a:bodyPr>
          <a:lstStyle>
            <a:lvl1pPr lvl="0" algn="ctr">
              <a:lnSpc>
                <a:spcPct val="100000"/>
              </a:lnSpc>
              <a:spcBef>
                <a:spcPts val="0"/>
              </a:spcBef>
              <a:spcAft>
                <a:spcPts val="0"/>
              </a:spcAft>
              <a:buSzPts val="2600"/>
              <a:buNone/>
              <a:defRPr sz="2600"/>
            </a:lvl1pPr>
            <a:lvl2pPr lvl="1" algn="ctr">
              <a:lnSpc>
                <a:spcPct val="100000"/>
              </a:lnSpc>
              <a:spcBef>
                <a:spcPts val="0"/>
              </a:spcBef>
              <a:spcAft>
                <a:spcPts val="0"/>
              </a:spcAft>
              <a:buSzPts val="2600"/>
              <a:buNone/>
              <a:defRPr sz="2600"/>
            </a:lvl2pPr>
            <a:lvl3pPr lvl="2" algn="ctr">
              <a:lnSpc>
                <a:spcPct val="100000"/>
              </a:lnSpc>
              <a:spcBef>
                <a:spcPts val="0"/>
              </a:spcBef>
              <a:spcAft>
                <a:spcPts val="0"/>
              </a:spcAft>
              <a:buSzPts val="2600"/>
              <a:buNone/>
              <a:defRPr sz="2600"/>
            </a:lvl3pPr>
            <a:lvl4pPr lvl="3" algn="ctr">
              <a:lnSpc>
                <a:spcPct val="100000"/>
              </a:lnSpc>
              <a:spcBef>
                <a:spcPts val="0"/>
              </a:spcBef>
              <a:spcAft>
                <a:spcPts val="0"/>
              </a:spcAft>
              <a:buSzPts val="2600"/>
              <a:buNone/>
              <a:defRPr sz="2600"/>
            </a:lvl4pPr>
            <a:lvl5pPr lvl="4" algn="ctr">
              <a:lnSpc>
                <a:spcPct val="100000"/>
              </a:lnSpc>
              <a:spcBef>
                <a:spcPts val="0"/>
              </a:spcBef>
              <a:spcAft>
                <a:spcPts val="0"/>
              </a:spcAft>
              <a:buSzPts val="2600"/>
              <a:buNone/>
              <a:defRPr sz="2600"/>
            </a:lvl5pPr>
            <a:lvl6pPr lvl="5" algn="ctr">
              <a:lnSpc>
                <a:spcPct val="100000"/>
              </a:lnSpc>
              <a:spcBef>
                <a:spcPts val="0"/>
              </a:spcBef>
              <a:spcAft>
                <a:spcPts val="0"/>
              </a:spcAft>
              <a:buSzPts val="2600"/>
              <a:buNone/>
              <a:defRPr sz="2600"/>
            </a:lvl6pPr>
            <a:lvl7pPr lvl="6" algn="ctr">
              <a:lnSpc>
                <a:spcPct val="100000"/>
              </a:lnSpc>
              <a:spcBef>
                <a:spcPts val="0"/>
              </a:spcBef>
              <a:spcAft>
                <a:spcPts val="0"/>
              </a:spcAft>
              <a:buSzPts val="2600"/>
              <a:buNone/>
              <a:defRPr sz="2600"/>
            </a:lvl7pPr>
            <a:lvl8pPr lvl="7" algn="ctr">
              <a:lnSpc>
                <a:spcPct val="100000"/>
              </a:lnSpc>
              <a:spcBef>
                <a:spcPts val="0"/>
              </a:spcBef>
              <a:spcAft>
                <a:spcPts val="0"/>
              </a:spcAft>
              <a:buSzPts val="2600"/>
              <a:buNone/>
              <a:defRPr sz="2600"/>
            </a:lvl8pPr>
            <a:lvl9pPr lvl="8" algn="ctr">
              <a:lnSpc>
                <a:spcPct val="100000"/>
              </a:lnSpc>
              <a:spcBef>
                <a:spcPts val="0"/>
              </a:spcBef>
              <a:spcAft>
                <a:spcPts val="0"/>
              </a:spcAft>
              <a:buSzPts val="2600"/>
              <a:buNone/>
              <a:defRPr sz="2600"/>
            </a:lvl9pPr>
          </a:lstStyle>
          <a:p/>
        </p:txBody>
      </p:sp>
      <p:sp>
        <p:nvSpPr>
          <p:cNvPr id="39" name="Google Shape;39;p9"/>
          <p:cNvSpPr txBox="1"/>
          <p:nvPr>
            <p:ph idx="2" type="body"/>
          </p:nvPr>
        </p:nvSpPr>
        <p:spPr>
          <a:xfrm>
            <a:off x="5433450" y="1094158"/>
            <a:ext cx="4220700" cy="5583600"/>
          </a:xfrm>
          <a:prstGeom prst="rect">
            <a:avLst/>
          </a:prstGeom>
        </p:spPr>
        <p:txBody>
          <a:bodyPr anchorCtr="0" anchor="ctr" bIns="113100" lIns="113100" spcFirstLastPara="1" rIns="113100" wrap="square" tIns="113100">
            <a:noAutofit/>
          </a:bodyPr>
          <a:lstStyle>
            <a:lvl1pPr indent="-368300" lvl="0" marL="457200">
              <a:spcBef>
                <a:spcPts val="0"/>
              </a:spcBef>
              <a:spcAft>
                <a:spcPts val="0"/>
              </a:spcAft>
              <a:buSzPts val="2200"/>
              <a:buChar char="●"/>
              <a:defRPr/>
            </a:lvl1pPr>
            <a:lvl2pPr indent="-336550" lvl="1" marL="914400">
              <a:spcBef>
                <a:spcPts val="2000"/>
              </a:spcBef>
              <a:spcAft>
                <a:spcPts val="0"/>
              </a:spcAft>
              <a:buSzPts val="1700"/>
              <a:buChar char="○"/>
              <a:defRPr/>
            </a:lvl2pPr>
            <a:lvl3pPr indent="-336550" lvl="2" marL="1371600">
              <a:spcBef>
                <a:spcPts val="2000"/>
              </a:spcBef>
              <a:spcAft>
                <a:spcPts val="0"/>
              </a:spcAft>
              <a:buSzPts val="1700"/>
              <a:buChar char="■"/>
              <a:defRPr/>
            </a:lvl3pPr>
            <a:lvl4pPr indent="-336550" lvl="3" marL="1828800">
              <a:spcBef>
                <a:spcPts val="2000"/>
              </a:spcBef>
              <a:spcAft>
                <a:spcPts val="0"/>
              </a:spcAft>
              <a:buSzPts val="1700"/>
              <a:buChar char="●"/>
              <a:defRPr/>
            </a:lvl4pPr>
            <a:lvl5pPr indent="-336550" lvl="4" marL="2286000">
              <a:spcBef>
                <a:spcPts val="2000"/>
              </a:spcBef>
              <a:spcAft>
                <a:spcPts val="0"/>
              </a:spcAft>
              <a:buSzPts val="1700"/>
              <a:buChar char="○"/>
              <a:defRPr/>
            </a:lvl5pPr>
            <a:lvl6pPr indent="-336550" lvl="5" marL="2743200">
              <a:spcBef>
                <a:spcPts val="2000"/>
              </a:spcBef>
              <a:spcAft>
                <a:spcPts val="0"/>
              </a:spcAft>
              <a:buSzPts val="1700"/>
              <a:buChar char="■"/>
              <a:defRPr/>
            </a:lvl6pPr>
            <a:lvl7pPr indent="-336550" lvl="6" marL="3200400">
              <a:spcBef>
                <a:spcPts val="2000"/>
              </a:spcBef>
              <a:spcAft>
                <a:spcPts val="0"/>
              </a:spcAft>
              <a:buSzPts val="1700"/>
              <a:buChar char="●"/>
              <a:defRPr/>
            </a:lvl7pPr>
            <a:lvl8pPr indent="-336550" lvl="7" marL="3657600">
              <a:spcBef>
                <a:spcPts val="2000"/>
              </a:spcBef>
              <a:spcAft>
                <a:spcPts val="0"/>
              </a:spcAft>
              <a:buSzPts val="1700"/>
              <a:buChar char="○"/>
              <a:defRPr/>
            </a:lvl8pPr>
            <a:lvl9pPr indent="-336550" lvl="8" marL="4114800">
              <a:spcBef>
                <a:spcPts val="2000"/>
              </a:spcBef>
              <a:spcAft>
                <a:spcPts val="2000"/>
              </a:spcAft>
              <a:buSzPts val="1700"/>
              <a:buChar char="■"/>
              <a:defRPr/>
            </a:lvl9pPr>
          </a:lstStyle>
          <a:p/>
        </p:txBody>
      </p:sp>
      <p:sp>
        <p:nvSpPr>
          <p:cNvPr id="40" name="Google Shape;40;p9"/>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42870" y="6392869"/>
            <a:ext cx="6598800" cy="914400"/>
          </a:xfrm>
          <a:prstGeom prst="rect">
            <a:avLst/>
          </a:prstGeom>
        </p:spPr>
        <p:txBody>
          <a:bodyPr anchorCtr="0" anchor="ctr" bIns="113100" lIns="113100" spcFirstLastPara="1" rIns="113100" wrap="square" tIns="113100">
            <a:noAutofit/>
          </a:bodyPr>
          <a:lstStyle>
            <a:lvl1pPr indent="-228600" lvl="0" marL="457200">
              <a:lnSpc>
                <a:spcPct val="100000"/>
              </a:lnSpc>
              <a:spcBef>
                <a:spcPts val="0"/>
              </a:spcBef>
              <a:spcAft>
                <a:spcPts val="0"/>
              </a:spcAft>
              <a:buSzPts val="2200"/>
              <a:buNone/>
              <a:defRPr/>
            </a:lvl1pPr>
          </a:lstStyle>
          <a:p/>
        </p:txBody>
      </p:sp>
      <p:sp>
        <p:nvSpPr>
          <p:cNvPr id="43" name="Google Shape;43;p10"/>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42870" y="672482"/>
            <a:ext cx="9372600" cy="865500"/>
          </a:xfrm>
          <a:prstGeom prst="rect">
            <a:avLst/>
          </a:prstGeom>
          <a:noFill/>
          <a:ln>
            <a:noFill/>
          </a:ln>
        </p:spPr>
        <p:txBody>
          <a:bodyPr anchorCtr="0" anchor="t" bIns="113100" lIns="113100" spcFirstLastPara="1" rIns="113100" wrap="square" tIns="113100">
            <a:noAutofit/>
          </a:bodyPr>
          <a:lstStyle>
            <a:lvl1pPr lvl="0">
              <a:spcBef>
                <a:spcPts val="0"/>
              </a:spcBef>
              <a:spcAft>
                <a:spcPts val="0"/>
              </a:spcAft>
              <a:buClr>
                <a:schemeClr val="dk1"/>
              </a:buClr>
              <a:buSzPts val="3500"/>
              <a:buNone/>
              <a:defRPr sz="3500">
                <a:solidFill>
                  <a:schemeClr val="dk1"/>
                </a:solidFill>
              </a:defRPr>
            </a:lvl1pPr>
            <a:lvl2pPr lvl="1">
              <a:spcBef>
                <a:spcPts val="0"/>
              </a:spcBef>
              <a:spcAft>
                <a:spcPts val="0"/>
              </a:spcAft>
              <a:buClr>
                <a:schemeClr val="dk1"/>
              </a:buClr>
              <a:buSzPts val="3500"/>
              <a:buNone/>
              <a:defRPr sz="3500">
                <a:solidFill>
                  <a:schemeClr val="dk1"/>
                </a:solidFill>
              </a:defRPr>
            </a:lvl2pPr>
            <a:lvl3pPr lvl="2">
              <a:spcBef>
                <a:spcPts val="0"/>
              </a:spcBef>
              <a:spcAft>
                <a:spcPts val="0"/>
              </a:spcAft>
              <a:buClr>
                <a:schemeClr val="dk1"/>
              </a:buClr>
              <a:buSzPts val="3500"/>
              <a:buNone/>
              <a:defRPr sz="3500">
                <a:solidFill>
                  <a:schemeClr val="dk1"/>
                </a:solidFill>
              </a:defRPr>
            </a:lvl3pPr>
            <a:lvl4pPr lvl="3">
              <a:spcBef>
                <a:spcPts val="0"/>
              </a:spcBef>
              <a:spcAft>
                <a:spcPts val="0"/>
              </a:spcAft>
              <a:buClr>
                <a:schemeClr val="dk1"/>
              </a:buClr>
              <a:buSzPts val="3500"/>
              <a:buNone/>
              <a:defRPr sz="3500">
                <a:solidFill>
                  <a:schemeClr val="dk1"/>
                </a:solidFill>
              </a:defRPr>
            </a:lvl4pPr>
            <a:lvl5pPr lvl="4">
              <a:spcBef>
                <a:spcPts val="0"/>
              </a:spcBef>
              <a:spcAft>
                <a:spcPts val="0"/>
              </a:spcAft>
              <a:buClr>
                <a:schemeClr val="dk1"/>
              </a:buClr>
              <a:buSzPts val="3500"/>
              <a:buNone/>
              <a:defRPr sz="3500">
                <a:solidFill>
                  <a:schemeClr val="dk1"/>
                </a:solidFill>
              </a:defRPr>
            </a:lvl5pPr>
            <a:lvl6pPr lvl="5">
              <a:spcBef>
                <a:spcPts val="0"/>
              </a:spcBef>
              <a:spcAft>
                <a:spcPts val="0"/>
              </a:spcAft>
              <a:buClr>
                <a:schemeClr val="dk1"/>
              </a:buClr>
              <a:buSzPts val="3500"/>
              <a:buNone/>
              <a:defRPr sz="3500">
                <a:solidFill>
                  <a:schemeClr val="dk1"/>
                </a:solidFill>
              </a:defRPr>
            </a:lvl6pPr>
            <a:lvl7pPr lvl="6">
              <a:spcBef>
                <a:spcPts val="0"/>
              </a:spcBef>
              <a:spcAft>
                <a:spcPts val="0"/>
              </a:spcAft>
              <a:buClr>
                <a:schemeClr val="dk1"/>
              </a:buClr>
              <a:buSzPts val="3500"/>
              <a:buNone/>
              <a:defRPr sz="3500">
                <a:solidFill>
                  <a:schemeClr val="dk1"/>
                </a:solidFill>
              </a:defRPr>
            </a:lvl7pPr>
            <a:lvl8pPr lvl="7">
              <a:spcBef>
                <a:spcPts val="0"/>
              </a:spcBef>
              <a:spcAft>
                <a:spcPts val="0"/>
              </a:spcAft>
              <a:buClr>
                <a:schemeClr val="dk1"/>
              </a:buClr>
              <a:buSzPts val="3500"/>
              <a:buNone/>
              <a:defRPr sz="3500">
                <a:solidFill>
                  <a:schemeClr val="dk1"/>
                </a:solidFill>
              </a:defRPr>
            </a:lvl8pPr>
            <a:lvl9pPr lvl="8">
              <a:spcBef>
                <a:spcPts val="0"/>
              </a:spcBef>
              <a:spcAft>
                <a:spcPts val="0"/>
              </a:spcAft>
              <a:buClr>
                <a:schemeClr val="dk1"/>
              </a:buClr>
              <a:buSzPts val="3500"/>
              <a:buNone/>
              <a:defRPr sz="3500">
                <a:solidFill>
                  <a:schemeClr val="dk1"/>
                </a:solidFill>
              </a:defRPr>
            </a:lvl9pPr>
          </a:lstStyle>
          <a:p/>
        </p:txBody>
      </p:sp>
      <p:sp>
        <p:nvSpPr>
          <p:cNvPr id="7" name="Google Shape;7;p1"/>
          <p:cNvSpPr txBox="1"/>
          <p:nvPr>
            <p:ph idx="1" type="body"/>
          </p:nvPr>
        </p:nvSpPr>
        <p:spPr>
          <a:xfrm>
            <a:off x="342870" y="1741518"/>
            <a:ext cx="9372600" cy="5162700"/>
          </a:xfrm>
          <a:prstGeom prst="rect">
            <a:avLst/>
          </a:prstGeom>
          <a:noFill/>
          <a:ln>
            <a:noFill/>
          </a:ln>
        </p:spPr>
        <p:txBody>
          <a:bodyPr anchorCtr="0" anchor="t" bIns="113100" lIns="113100" spcFirstLastPara="1" rIns="113100" wrap="square" tIns="113100">
            <a:noAutofit/>
          </a:bodyPr>
          <a:lstStyle>
            <a:lvl1pPr indent="-368300" lvl="0" marL="457200">
              <a:lnSpc>
                <a:spcPct val="115000"/>
              </a:lnSpc>
              <a:spcBef>
                <a:spcPts val="0"/>
              </a:spcBef>
              <a:spcAft>
                <a:spcPts val="0"/>
              </a:spcAft>
              <a:buClr>
                <a:schemeClr val="dk2"/>
              </a:buClr>
              <a:buSzPts val="2200"/>
              <a:buChar char="●"/>
              <a:defRPr sz="2200">
                <a:solidFill>
                  <a:schemeClr val="dk2"/>
                </a:solidFill>
              </a:defRPr>
            </a:lvl1pPr>
            <a:lvl2pPr indent="-336550" lvl="1" marL="914400">
              <a:lnSpc>
                <a:spcPct val="115000"/>
              </a:lnSpc>
              <a:spcBef>
                <a:spcPts val="2000"/>
              </a:spcBef>
              <a:spcAft>
                <a:spcPts val="0"/>
              </a:spcAft>
              <a:buClr>
                <a:schemeClr val="dk2"/>
              </a:buClr>
              <a:buSzPts val="1700"/>
              <a:buChar char="○"/>
              <a:defRPr sz="1700">
                <a:solidFill>
                  <a:schemeClr val="dk2"/>
                </a:solidFill>
              </a:defRPr>
            </a:lvl2pPr>
            <a:lvl3pPr indent="-336550" lvl="2" marL="1371600">
              <a:lnSpc>
                <a:spcPct val="115000"/>
              </a:lnSpc>
              <a:spcBef>
                <a:spcPts val="2000"/>
              </a:spcBef>
              <a:spcAft>
                <a:spcPts val="0"/>
              </a:spcAft>
              <a:buClr>
                <a:schemeClr val="dk2"/>
              </a:buClr>
              <a:buSzPts val="1700"/>
              <a:buChar char="■"/>
              <a:defRPr sz="1700">
                <a:solidFill>
                  <a:schemeClr val="dk2"/>
                </a:solidFill>
              </a:defRPr>
            </a:lvl3pPr>
            <a:lvl4pPr indent="-336550" lvl="3" marL="1828800">
              <a:lnSpc>
                <a:spcPct val="115000"/>
              </a:lnSpc>
              <a:spcBef>
                <a:spcPts val="2000"/>
              </a:spcBef>
              <a:spcAft>
                <a:spcPts val="0"/>
              </a:spcAft>
              <a:buClr>
                <a:schemeClr val="dk2"/>
              </a:buClr>
              <a:buSzPts val="1700"/>
              <a:buChar char="●"/>
              <a:defRPr sz="1700">
                <a:solidFill>
                  <a:schemeClr val="dk2"/>
                </a:solidFill>
              </a:defRPr>
            </a:lvl4pPr>
            <a:lvl5pPr indent="-336550" lvl="4" marL="2286000">
              <a:lnSpc>
                <a:spcPct val="115000"/>
              </a:lnSpc>
              <a:spcBef>
                <a:spcPts val="2000"/>
              </a:spcBef>
              <a:spcAft>
                <a:spcPts val="0"/>
              </a:spcAft>
              <a:buClr>
                <a:schemeClr val="dk2"/>
              </a:buClr>
              <a:buSzPts val="1700"/>
              <a:buChar char="○"/>
              <a:defRPr sz="1700">
                <a:solidFill>
                  <a:schemeClr val="dk2"/>
                </a:solidFill>
              </a:defRPr>
            </a:lvl5pPr>
            <a:lvl6pPr indent="-336550" lvl="5" marL="2743200">
              <a:lnSpc>
                <a:spcPct val="115000"/>
              </a:lnSpc>
              <a:spcBef>
                <a:spcPts val="2000"/>
              </a:spcBef>
              <a:spcAft>
                <a:spcPts val="0"/>
              </a:spcAft>
              <a:buClr>
                <a:schemeClr val="dk2"/>
              </a:buClr>
              <a:buSzPts val="1700"/>
              <a:buChar char="■"/>
              <a:defRPr sz="1700">
                <a:solidFill>
                  <a:schemeClr val="dk2"/>
                </a:solidFill>
              </a:defRPr>
            </a:lvl6pPr>
            <a:lvl7pPr indent="-336550" lvl="6" marL="3200400">
              <a:lnSpc>
                <a:spcPct val="115000"/>
              </a:lnSpc>
              <a:spcBef>
                <a:spcPts val="2000"/>
              </a:spcBef>
              <a:spcAft>
                <a:spcPts val="0"/>
              </a:spcAft>
              <a:buClr>
                <a:schemeClr val="dk2"/>
              </a:buClr>
              <a:buSzPts val="1700"/>
              <a:buChar char="●"/>
              <a:defRPr sz="1700">
                <a:solidFill>
                  <a:schemeClr val="dk2"/>
                </a:solidFill>
              </a:defRPr>
            </a:lvl7pPr>
            <a:lvl8pPr indent="-336550" lvl="7" marL="3657600">
              <a:lnSpc>
                <a:spcPct val="115000"/>
              </a:lnSpc>
              <a:spcBef>
                <a:spcPts val="2000"/>
              </a:spcBef>
              <a:spcAft>
                <a:spcPts val="0"/>
              </a:spcAft>
              <a:buClr>
                <a:schemeClr val="dk2"/>
              </a:buClr>
              <a:buSzPts val="1700"/>
              <a:buChar char="○"/>
              <a:defRPr sz="1700">
                <a:solidFill>
                  <a:schemeClr val="dk2"/>
                </a:solidFill>
              </a:defRPr>
            </a:lvl8pPr>
            <a:lvl9pPr indent="-336550" lvl="8" marL="4114800">
              <a:lnSpc>
                <a:spcPct val="115000"/>
              </a:lnSpc>
              <a:spcBef>
                <a:spcPts val="2000"/>
              </a:spcBef>
              <a:spcAft>
                <a:spcPts val="2000"/>
              </a:spcAft>
              <a:buClr>
                <a:schemeClr val="dk2"/>
              </a:buClr>
              <a:buSzPts val="1700"/>
              <a:buChar char="■"/>
              <a:defRPr sz="1700">
                <a:solidFill>
                  <a:schemeClr val="dk2"/>
                </a:solidFill>
              </a:defRPr>
            </a:lvl9pPr>
          </a:lstStyle>
          <a:p/>
        </p:txBody>
      </p:sp>
      <p:sp>
        <p:nvSpPr>
          <p:cNvPr id="8" name="Google Shape;8;p1"/>
          <p:cNvSpPr txBox="1"/>
          <p:nvPr>
            <p:ph idx="12" type="sldNum"/>
          </p:nvPr>
        </p:nvSpPr>
        <p:spPr>
          <a:xfrm>
            <a:off x="9319704" y="7046639"/>
            <a:ext cx="603600" cy="594900"/>
          </a:xfrm>
          <a:prstGeom prst="rect">
            <a:avLst/>
          </a:prstGeom>
          <a:noFill/>
          <a:ln>
            <a:noFill/>
          </a:ln>
        </p:spPr>
        <p:txBody>
          <a:bodyPr anchorCtr="0" anchor="ctr" bIns="113100" lIns="113100" spcFirstLastPara="1" rIns="113100" wrap="square" tIns="113100">
            <a:noAutofit/>
          </a:bodyPr>
          <a:lstStyle>
            <a:lvl1pPr lvl="0" algn="r">
              <a:buNone/>
              <a:defRPr sz="1200">
                <a:solidFill>
                  <a:schemeClr val="dk2"/>
                </a:solidFill>
              </a:defRPr>
            </a:lvl1pPr>
            <a:lvl2pPr lvl="1" algn="r">
              <a:buNone/>
              <a:defRPr sz="1200">
                <a:solidFill>
                  <a:schemeClr val="dk2"/>
                </a:solidFill>
              </a:defRPr>
            </a:lvl2pPr>
            <a:lvl3pPr lvl="2" algn="r">
              <a:buNone/>
              <a:defRPr sz="1200">
                <a:solidFill>
                  <a:schemeClr val="dk2"/>
                </a:solidFill>
              </a:defRPr>
            </a:lvl3pPr>
            <a:lvl4pPr lvl="3" algn="r">
              <a:buNone/>
              <a:defRPr sz="1200">
                <a:solidFill>
                  <a:schemeClr val="dk2"/>
                </a:solidFill>
              </a:defRPr>
            </a:lvl4pPr>
            <a:lvl5pPr lvl="4" algn="r">
              <a:buNone/>
              <a:defRPr sz="1200">
                <a:solidFill>
                  <a:schemeClr val="dk2"/>
                </a:solidFill>
              </a:defRPr>
            </a:lvl5pPr>
            <a:lvl6pPr lvl="5" algn="r">
              <a:buNone/>
              <a:defRPr sz="1200">
                <a:solidFill>
                  <a:schemeClr val="dk2"/>
                </a:solidFill>
              </a:defRPr>
            </a:lvl6pPr>
            <a:lvl7pPr lvl="6" algn="r">
              <a:buNone/>
              <a:defRPr sz="1200">
                <a:solidFill>
                  <a:schemeClr val="dk2"/>
                </a:solidFill>
              </a:defRPr>
            </a:lvl7pPr>
            <a:lvl8pPr lvl="7" algn="r">
              <a:buNone/>
              <a:defRPr sz="1200">
                <a:solidFill>
                  <a:schemeClr val="dk2"/>
                </a:solidFill>
              </a:defRPr>
            </a:lvl8pPr>
            <a:lvl9pPr lvl="8" algn="r">
              <a:buNone/>
              <a:defRPr sz="12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0" Type="http://schemas.openxmlformats.org/officeDocument/2006/relationships/slide" Target="/ppt/slides/slide18.xml"/><Relationship Id="rId22" Type="http://schemas.openxmlformats.org/officeDocument/2006/relationships/slide" Target="/ppt/slides/slide21.xml"/><Relationship Id="rId21" Type="http://schemas.openxmlformats.org/officeDocument/2006/relationships/slide" Target="/ppt/slides/slide20.xml"/><Relationship Id="rId24" Type="http://schemas.openxmlformats.org/officeDocument/2006/relationships/hyperlink" Target="https://mysteryscience.com/docs/pennsylvania" TargetMode="External"/><Relationship Id="rId23" Type="http://schemas.openxmlformats.org/officeDocument/2006/relationships/slide" Target="/ppt/slides/slide22.xml"/><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slide" Target="/ppt/slides/slide5.xml"/><Relationship Id="rId25" Type="http://schemas.openxmlformats.org/officeDocument/2006/relationships/hyperlink" Target="http://www.mysteryscience.com/ngss-alignment" TargetMode="External"/><Relationship Id="rId5" Type="http://schemas.openxmlformats.org/officeDocument/2006/relationships/image" Target="../media/image1.png"/><Relationship Id="rId6" Type="http://schemas.openxmlformats.org/officeDocument/2006/relationships/slide" Target="/ppt/slides/slide2.xml"/><Relationship Id="rId7" Type="http://schemas.openxmlformats.org/officeDocument/2006/relationships/slide" Target="/ppt/slides/slide3.xml"/><Relationship Id="rId8" Type="http://schemas.openxmlformats.org/officeDocument/2006/relationships/slide" Target="/ppt/slides/slide3.xml"/><Relationship Id="rId11" Type="http://schemas.openxmlformats.org/officeDocument/2006/relationships/slide" Target="/ppt/slides/slide7.xml"/><Relationship Id="rId10" Type="http://schemas.openxmlformats.org/officeDocument/2006/relationships/slide" Target="/ppt/slides/slide6.xml"/><Relationship Id="rId13" Type="http://schemas.openxmlformats.org/officeDocument/2006/relationships/slide" Target="/ppt/slides/slide10.xml"/><Relationship Id="rId12" Type="http://schemas.openxmlformats.org/officeDocument/2006/relationships/slide" Target="/ppt/slides/slide9.xml"/><Relationship Id="rId15" Type="http://schemas.openxmlformats.org/officeDocument/2006/relationships/slide" Target="/ppt/slides/slide11.xml"/><Relationship Id="rId14" Type="http://schemas.openxmlformats.org/officeDocument/2006/relationships/slide" Target="/ppt/slides/slide10.xml"/><Relationship Id="rId17" Type="http://schemas.openxmlformats.org/officeDocument/2006/relationships/slide" Target="/ppt/slides/slide13.xml"/><Relationship Id="rId16" Type="http://schemas.openxmlformats.org/officeDocument/2006/relationships/slide" Target="/ppt/slides/slide12.xml"/><Relationship Id="rId19" Type="http://schemas.openxmlformats.org/officeDocument/2006/relationships/slide" Target="/ppt/slides/slide17.xml"/><Relationship Id="rId18" Type="http://schemas.openxmlformats.org/officeDocument/2006/relationships/slide" Target="/ppt/slides/slide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4.png"/><Relationship Id="rId4" Type="http://schemas.openxmlformats.org/officeDocument/2006/relationships/image" Target="../media/image2.png"/><Relationship Id="rId9" Type="http://schemas.openxmlformats.org/officeDocument/2006/relationships/hyperlink" Target="https://mysteryscience.com/sky/sun-moon-stars" TargetMode="External"/><Relationship Id="rId5" Type="http://schemas.openxmlformats.org/officeDocument/2006/relationships/hyperlink" Target="https://mysteryscience.com/docs/pennsylvania" TargetMode="External"/><Relationship Id="rId6" Type="http://schemas.openxmlformats.org/officeDocument/2006/relationships/hyperlink" Target="http://www.mysteryscience.com/ngss-alignment" TargetMode="External"/><Relationship Id="rId7" Type="http://schemas.openxmlformats.org/officeDocument/2006/relationships/image" Target="../media/image3.png"/><Relationship Id="rId8" Type="http://schemas.openxmlformats.org/officeDocument/2006/relationships/hyperlink" Target="https://mysteryscience.com/weather/weather-climate" TargetMode="External"/><Relationship Id="rId10" Type="http://schemas.openxmlformats.org/officeDocument/2006/relationships/hyperlink" Target="https://mysteryscience.com/weather/weather-climat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4.png"/><Relationship Id="rId4" Type="http://schemas.openxmlformats.org/officeDocument/2006/relationships/image" Target="../media/image2.png"/><Relationship Id="rId9" Type="http://schemas.openxmlformats.org/officeDocument/2006/relationships/hyperlink" Target="http://mysteryscience.com/mini-lessons" TargetMode="External"/><Relationship Id="rId5" Type="http://schemas.openxmlformats.org/officeDocument/2006/relationships/hyperlink" Target="https://mysteryscience.com/docs/pennsylvania" TargetMode="External"/><Relationship Id="rId6" Type="http://schemas.openxmlformats.org/officeDocument/2006/relationships/hyperlink" Target="http://www.mysteryscience.com/ngss-alignment" TargetMode="External"/><Relationship Id="rId7" Type="http://schemas.openxmlformats.org/officeDocument/2006/relationships/image" Target="../media/image3.png"/><Relationship Id="rId8" Type="http://schemas.openxmlformats.org/officeDocument/2006/relationships/hyperlink" Target="https://mysteryscience.com/flowers/plant-life-cycle-heredity" TargetMode="External"/><Relationship Id="rId11" Type="http://schemas.openxmlformats.org/officeDocument/2006/relationships/hyperlink" Target="http://mysteryscience.com/mini-lessons" TargetMode="External"/><Relationship Id="rId10" Type="http://schemas.openxmlformats.org/officeDocument/2006/relationships/hyperlink" Target="https://mysteryscience.com/flowers/plant-life-cycle-heredity" TargetMode="External"/><Relationship Id="rId13" Type="http://schemas.openxmlformats.org/officeDocument/2006/relationships/hyperlink" Target="http://mysteryscience.com/mini-lessons" TargetMode="External"/><Relationship Id="rId12" Type="http://schemas.openxmlformats.org/officeDocument/2006/relationships/hyperlink" Target="https://mysteryscience.com/animals/animal-survival-heredity"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4.png"/><Relationship Id="rId4" Type="http://schemas.openxmlformats.org/officeDocument/2006/relationships/image" Target="../media/image2.png"/><Relationship Id="rId9" Type="http://schemas.openxmlformats.org/officeDocument/2006/relationships/hyperlink" Target="https://mysteryscience.com/weather/weather-climate" TargetMode="External"/><Relationship Id="rId5" Type="http://schemas.openxmlformats.org/officeDocument/2006/relationships/hyperlink" Target="https://mysteryscience.com/docs/pennsylvania" TargetMode="External"/><Relationship Id="rId6" Type="http://schemas.openxmlformats.org/officeDocument/2006/relationships/hyperlink" Target="http://www.mysteryscience.com/ngss-alignment" TargetMode="External"/><Relationship Id="rId7" Type="http://schemas.openxmlformats.org/officeDocument/2006/relationships/image" Target="../media/image3.png"/><Relationship Id="rId8" Type="http://schemas.openxmlformats.org/officeDocument/2006/relationships/hyperlink" Target="http://mysteryscience.com/mini-lessons" TargetMode="External"/><Relationship Id="rId11" Type="http://schemas.openxmlformats.org/officeDocument/2006/relationships/hyperlink" Target="http://mysteryscience.com/mini-lessons" TargetMode="External"/><Relationship Id="rId10" Type="http://schemas.openxmlformats.org/officeDocument/2006/relationships/hyperlink" Target="http://mysteryscience.com/mini-lessons" TargetMode="External"/><Relationship Id="rId13" Type="http://schemas.openxmlformats.org/officeDocument/2006/relationships/hyperlink" Target="http://mysteryscience.com/mini-lessons" TargetMode="External"/><Relationship Id="rId12" Type="http://schemas.openxmlformats.org/officeDocument/2006/relationships/hyperlink" Target="http://mysteryscience.com/mini-lesson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4.png"/><Relationship Id="rId4" Type="http://schemas.openxmlformats.org/officeDocument/2006/relationships/image" Target="../media/image2.png"/><Relationship Id="rId5" Type="http://schemas.openxmlformats.org/officeDocument/2006/relationships/hyperlink" Target="https://mysteryscience.com/docs/pennsylvania" TargetMode="External"/><Relationship Id="rId6" Type="http://schemas.openxmlformats.org/officeDocument/2006/relationships/hyperlink" Target="http://www.mysteryscience.com/ngss-alignment" TargetMode="External"/><Relationship Id="rId7" Type="http://schemas.openxmlformats.org/officeDocument/2006/relationships/image" Target="../media/image3.png"/><Relationship Id="rId8" Type="http://schemas.openxmlformats.org/officeDocument/2006/relationships/hyperlink" Target="https://mysteryscience.com/materials/properties-phases-of-matter"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4.png"/><Relationship Id="rId4" Type="http://schemas.openxmlformats.org/officeDocument/2006/relationships/image" Target="../media/image2.png"/><Relationship Id="rId9" Type="http://schemas.openxmlformats.org/officeDocument/2006/relationships/hyperlink" Target="https://mysteryscience.com/forces/forces-motion-magnets" TargetMode="External"/><Relationship Id="rId5" Type="http://schemas.openxmlformats.org/officeDocument/2006/relationships/hyperlink" Target="https://mysteryscience.com/docs/pennsylvania" TargetMode="External"/><Relationship Id="rId6" Type="http://schemas.openxmlformats.org/officeDocument/2006/relationships/hyperlink" Target="http://www.mysteryscience.com/ngss-alignment" TargetMode="External"/><Relationship Id="rId7" Type="http://schemas.openxmlformats.org/officeDocument/2006/relationships/image" Target="../media/image3.png"/><Relationship Id="rId8" Type="http://schemas.openxmlformats.org/officeDocument/2006/relationships/hyperlink" Target="https://mysteryscience.com/forces/forces-motion-magnet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4.png"/><Relationship Id="rId4" Type="http://schemas.openxmlformats.org/officeDocument/2006/relationships/hyperlink" Target="http://www.mysteryscience.com/ngss-alignment" TargetMode="External"/><Relationship Id="rId5" Type="http://schemas.openxmlformats.org/officeDocument/2006/relationships/image" Target="../media/image3.png"/><Relationship Id="rId6" Type="http://schemas.openxmlformats.org/officeDocument/2006/relationships/hyperlink" Target="https://mysteryscience.com/docs/pennsylvania" TargetMode="External"/><Relationship Id="rId7"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4.png"/><Relationship Id="rId4" Type="http://schemas.openxmlformats.org/officeDocument/2006/relationships/hyperlink" Target="https://mysteryscience.com/lessons?query=human+body+systems" TargetMode="External"/><Relationship Id="rId9" Type="http://schemas.openxmlformats.org/officeDocument/2006/relationships/hyperlink" Target="https://mysteryscience.com/docs/pennsylvania" TargetMode="External"/><Relationship Id="rId5" Type="http://schemas.openxmlformats.org/officeDocument/2006/relationships/hyperlink" Target="http://mysteryscience.com/mini-lessons" TargetMode="External"/><Relationship Id="rId6" Type="http://schemas.openxmlformats.org/officeDocument/2006/relationships/image" Target="../media/image3.png"/><Relationship Id="rId7" Type="http://schemas.openxmlformats.org/officeDocument/2006/relationships/hyperlink" Target="http://www.mysteryscience.com/ngss-alignment" TargetMode="External"/><Relationship Id="rId8"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4.png"/><Relationship Id="rId4" Type="http://schemas.openxmlformats.org/officeDocument/2006/relationships/image" Target="../media/image2.png"/><Relationship Id="rId9" Type="http://schemas.openxmlformats.org/officeDocument/2006/relationships/hyperlink" Target="http://mysteryscience.com/mini-lessons" TargetMode="External"/><Relationship Id="rId5" Type="http://schemas.openxmlformats.org/officeDocument/2006/relationships/hyperlink" Target="https://mysteryscience.com/docs/pennsylvania" TargetMode="External"/><Relationship Id="rId6" Type="http://schemas.openxmlformats.org/officeDocument/2006/relationships/hyperlink" Target="http://www.mysteryscience.com/ngss-alignment" TargetMode="External"/><Relationship Id="rId7" Type="http://schemas.openxmlformats.org/officeDocument/2006/relationships/image" Target="../media/image3.png"/><Relationship Id="rId8" Type="http://schemas.openxmlformats.org/officeDocument/2006/relationships/hyperlink" Target="https://mysteryscience.com/rocks/rock-cycle-earth-s-processes" TargetMode="External"/><Relationship Id="rId11" Type="http://schemas.openxmlformats.org/officeDocument/2006/relationships/hyperlink" Target="https://mysteryscience.com/water/erosion-earth-s-surface" TargetMode="External"/><Relationship Id="rId10" Type="http://schemas.openxmlformats.org/officeDocument/2006/relationships/hyperlink" Target="https://mysteryscience.com/water/erosion-earth-s-surface"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4.png"/><Relationship Id="rId4" Type="http://schemas.openxmlformats.org/officeDocument/2006/relationships/image" Target="../media/image2.png"/><Relationship Id="rId9" Type="http://schemas.openxmlformats.org/officeDocument/2006/relationships/hyperlink" Target="https://mysteryscience.com/earth/water-cycle-earth-s-systems" TargetMode="External"/><Relationship Id="rId5" Type="http://schemas.openxmlformats.org/officeDocument/2006/relationships/hyperlink" Target="https://mysteryscience.com/docs/pennsylvania" TargetMode="External"/><Relationship Id="rId6" Type="http://schemas.openxmlformats.org/officeDocument/2006/relationships/hyperlink" Target="http://www.mysteryscience.com/ngss-alignment" TargetMode="External"/><Relationship Id="rId7" Type="http://schemas.openxmlformats.org/officeDocument/2006/relationships/image" Target="../media/image3.png"/><Relationship Id="rId8" Type="http://schemas.openxmlformats.org/officeDocument/2006/relationships/hyperlink" Target="https://mysteryscience.com/astronomy/sun-moon-stars-planets" TargetMode="External"/><Relationship Id="rId10" Type="http://schemas.openxmlformats.org/officeDocument/2006/relationships/hyperlink" Target="https://mysteryscience.com/chemistry/chemical-reactions-properties-of-matter"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4.png"/><Relationship Id="rId4" Type="http://schemas.openxmlformats.org/officeDocument/2006/relationships/image" Target="../media/image2.png"/><Relationship Id="rId9" Type="http://schemas.openxmlformats.org/officeDocument/2006/relationships/hyperlink" Target="http://mysteryscience.com/mini-lessons" TargetMode="External"/><Relationship Id="rId5" Type="http://schemas.openxmlformats.org/officeDocument/2006/relationships/hyperlink" Target="https://mysteryscience.com/docs/pennsylvania" TargetMode="External"/><Relationship Id="rId6" Type="http://schemas.openxmlformats.org/officeDocument/2006/relationships/hyperlink" Target="http://www.mysteryscience.com/ngss-alignment" TargetMode="External"/><Relationship Id="rId7" Type="http://schemas.openxmlformats.org/officeDocument/2006/relationships/image" Target="../media/image3.png"/><Relationship Id="rId8" Type="http://schemas.openxmlformats.org/officeDocument/2006/relationships/hyperlink" Target="https://mysteryscience.com/energy/energy-motion-electricity" TargetMode="External"/><Relationship Id="rId10" Type="http://schemas.openxmlformats.org/officeDocument/2006/relationships/hyperlink" Target="http://mysteryscience.com/mini-lesson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4.png"/><Relationship Id="rId4" Type="http://schemas.openxmlformats.org/officeDocument/2006/relationships/image" Target="../media/image2.png"/><Relationship Id="rId9" Type="http://schemas.openxmlformats.org/officeDocument/2006/relationships/hyperlink" Target="http://mysteryscience.com/mini-lessons" TargetMode="External"/><Relationship Id="rId5" Type="http://schemas.openxmlformats.org/officeDocument/2006/relationships/hyperlink" Target="https://mysteryscience.com/docs/pennsylvania" TargetMode="External"/><Relationship Id="rId6" Type="http://schemas.openxmlformats.org/officeDocument/2006/relationships/hyperlink" Target="http://www.mysteryscience.com/ngss-alignment" TargetMode="External"/><Relationship Id="rId7" Type="http://schemas.openxmlformats.org/officeDocument/2006/relationships/hyperlink" Target="https://mysteryscience.com/powers/plant-animal-structures-and-survival" TargetMode="External"/><Relationship Id="rId8" Type="http://schemas.openxmlformats.org/officeDocument/2006/relationships/hyperlink" Target="http://mysteryscience.com/mini-lessons" TargetMode="External"/><Relationship Id="rId11" Type="http://schemas.openxmlformats.org/officeDocument/2006/relationships/image" Target="../media/image3.png"/><Relationship Id="rId10" Type="http://schemas.openxmlformats.org/officeDocument/2006/relationships/hyperlink" Target="http://mysteryscience.com/mini-lesson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4.png"/><Relationship Id="rId4" Type="http://schemas.openxmlformats.org/officeDocument/2006/relationships/image" Target="../media/image2.png"/><Relationship Id="rId9" Type="http://schemas.openxmlformats.org/officeDocument/2006/relationships/hyperlink" Target="https://mysteryscience.com/animals/animal-survival-heredity" TargetMode="External"/><Relationship Id="rId5" Type="http://schemas.openxmlformats.org/officeDocument/2006/relationships/hyperlink" Target="https://mysteryscience.com/docs/pennsylvania" TargetMode="External"/><Relationship Id="rId6" Type="http://schemas.openxmlformats.org/officeDocument/2006/relationships/hyperlink" Target="http://www.mysteryscience.com/ngss-alignment" TargetMode="External"/><Relationship Id="rId7" Type="http://schemas.openxmlformats.org/officeDocument/2006/relationships/hyperlink" Target="https://mysteryscience.com/ecosystems/ecosystems-the-food-web" TargetMode="External"/><Relationship Id="rId8" Type="http://schemas.openxmlformats.org/officeDocument/2006/relationships/hyperlink" Target="http://mysteryscience.com/mini-lessons" TargetMode="External"/><Relationship Id="rId11" Type="http://schemas.openxmlformats.org/officeDocument/2006/relationships/image" Target="../media/image3.png"/><Relationship Id="rId10" Type="http://schemas.openxmlformats.org/officeDocument/2006/relationships/hyperlink" Target="http://mysteryscience.com/mini-lessons" TargetMode="External"/><Relationship Id="rId12" Type="http://schemas.openxmlformats.org/officeDocument/2006/relationships/hyperlink" Target="https://mysteryscience.com/animals/animal-survival-heredity"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4.png"/><Relationship Id="rId4" Type="http://schemas.openxmlformats.org/officeDocument/2006/relationships/image" Target="../media/image2.png"/><Relationship Id="rId9" Type="http://schemas.openxmlformats.org/officeDocument/2006/relationships/hyperlink" Target="http://mysteryscience.com/mini-lessons" TargetMode="External"/><Relationship Id="rId5" Type="http://schemas.openxmlformats.org/officeDocument/2006/relationships/hyperlink" Target="https://mysteryscience.com/docs/pennsylvania" TargetMode="External"/><Relationship Id="rId6" Type="http://schemas.openxmlformats.org/officeDocument/2006/relationships/hyperlink" Target="http://www.mysteryscience.com/ngss-alignment" TargetMode="External"/><Relationship Id="rId7" Type="http://schemas.openxmlformats.org/officeDocument/2006/relationships/image" Target="../media/image3.png"/><Relationship Id="rId8" Type="http://schemas.openxmlformats.org/officeDocument/2006/relationships/hyperlink" Target="http://mysteryscience.com/mini-lessons" TargetMode="External"/><Relationship Id="rId11" Type="http://schemas.openxmlformats.org/officeDocument/2006/relationships/hyperlink" Target="https://mysteryscience.com/astronomy/sun-moon-stars-planets" TargetMode="External"/><Relationship Id="rId10" Type="http://schemas.openxmlformats.org/officeDocument/2006/relationships/hyperlink" Target="https://mysteryscience.com/earth/water-cycle-earth-s-systems"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4.png"/><Relationship Id="rId4" Type="http://schemas.openxmlformats.org/officeDocument/2006/relationships/image" Target="../media/image2.png"/><Relationship Id="rId9" Type="http://schemas.openxmlformats.org/officeDocument/2006/relationships/hyperlink" Target="https://mysteryscience.com/waves/sound-waves-communication" TargetMode="External"/><Relationship Id="rId5" Type="http://schemas.openxmlformats.org/officeDocument/2006/relationships/hyperlink" Target="https://mysteryscience.com/docs/pennsylvania" TargetMode="External"/><Relationship Id="rId6" Type="http://schemas.openxmlformats.org/officeDocument/2006/relationships/hyperlink" Target="http://www.mysteryscience.com/ngss-alignment" TargetMode="External"/><Relationship Id="rId7" Type="http://schemas.openxmlformats.org/officeDocument/2006/relationships/image" Target="../media/image3.png"/><Relationship Id="rId8" Type="http://schemas.openxmlformats.org/officeDocument/2006/relationships/hyperlink" Target="https://mysteryscience.com/energy/energy-motion-electricity"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4.png"/><Relationship Id="rId4" Type="http://schemas.openxmlformats.org/officeDocument/2006/relationships/image" Target="../media/image2.png"/><Relationship Id="rId9" Type="http://schemas.openxmlformats.org/officeDocument/2006/relationships/hyperlink" Target="https://mysteryscience.com/seasons/weather-patterns" TargetMode="External"/><Relationship Id="rId5" Type="http://schemas.openxmlformats.org/officeDocument/2006/relationships/hyperlink" Target="https://mysteryscience.com/docs/pennsylvania" TargetMode="External"/><Relationship Id="rId6" Type="http://schemas.openxmlformats.org/officeDocument/2006/relationships/hyperlink" Target="http://www.mysteryscience.com/ngss-alignment" TargetMode="External"/><Relationship Id="rId7" Type="http://schemas.openxmlformats.org/officeDocument/2006/relationships/image" Target="../media/image3.png"/><Relationship Id="rId8" Type="http://schemas.openxmlformats.org/officeDocument/2006/relationships/hyperlink" Target="https://mysteryscience.com/storms/severe-weather"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4.png"/><Relationship Id="rId4" Type="http://schemas.openxmlformats.org/officeDocument/2006/relationships/image" Target="../media/image2.png"/><Relationship Id="rId5" Type="http://schemas.openxmlformats.org/officeDocument/2006/relationships/hyperlink" Target="https://mysteryscience.com/docs/pennsylvania" TargetMode="External"/><Relationship Id="rId6" Type="http://schemas.openxmlformats.org/officeDocument/2006/relationships/hyperlink" Target="http://www.mysteryscience.com/ngss-alignment" TargetMode="External"/><Relationship Id="rId7" Type="http://schemas.openxmlformats.org/officeDocument/2006/relationships/image" Target="../media/image3.png"/><Relationship Id="rId8" Type="http://schemas.openxmlformats.org/officeDocument/2006/relationships/hyperlink" Target="https://mysteryscience.com/sunlight/sunlight-warmth"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4.png"/><Relationship Id="rId4" Type="http://schemas.openxmlformats.org/officeDocument/2006/relationships/image" Target="../media/image2.png"/><Relationship Id="rId9" Type="http://schemas.openxmlformats.org/officeDocument/2006/relationships/hyperlink" Target="https://mysteryscience.com/powers/plant-animal-structures-and-survival" TargetMode="External"/><Relationship Id="rId5" Type="http://schemas.openxmlformats.org/officeDocument/2006/relationships/hyperlink" Target="https://mysteryscience.com/docs/pennsylvania" TargetMode="External"/><Relationship Id="rId6" Type="http://schemas.openxmlformats.org/officeDocument/2006/relationships/hyperlink" Target="http://www.mysteryscience.com/ngss-alignment" TargetMode="External"/><Relationship Id="rId7" Type="http://schemas.openxmlformats.org/officeDocument/2006/relationships/hyperlink" Target="https://mysteryscience.com/secrets/plant-animal-needs" TargetMode="External"/><Relationship Id="rId8" Type="http://schemas.openxmlformats.org/officeDocument/2006/relationships/hyperlink" Target="https://mysteryscience.com/secrets/plant-animal-needs" TargetMode="External"/><Relationship Id="rId11" Type="http://schemas.openxmlformats.org/officeDocument/2006/relationships/image" Target="../media/image3.png"/><Relationship Id="rId10" Type="http://schemas.openxmlformats.org/officeDocument/2006/relationships/hyperlink" Target="https://mysteryscience.com/secrets/plant-animal-need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4.png"/><Relationship Id="rId4" Type="http://schemas.openxmlformats.org/officeDocument/2006/relationships/hyperlink" Target="http://www.mysteryscience.com/ngss-alignment" TargetMode="External"/><Relationship Id="rId5" Type="http://schemas.openxmlformats.org/officeDocument/2006/relationships/image" Target="../media/image3.png"/><Relationship Id="rId6" Type="http://schemas.openxmlformats.org/officeDocument/2006/relationships/hyperlink" Target="https://mysteryscience.com/sky/sun-moon-stars" TargetMode="External"/><Relationship Id="rId7" Type="http://schemas.openxmlformats.org/officeDocument/2006/relationships/image" Target="../media/image2.png"/><Relationship Id="rId8" Type="http://schemas.openxmlformats.org/officeDocument/2006/relationships/hyperlink" Target="https://mysteryscience.com/docs/pennsylvania"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4.png"/><Relationship Id="rId4" Type="http://schemas.openxmlformats.org/officeDocument/2006/relationships/hyperlink" Target="http://www.mysteryscience.com/ngss-alignment" TargetMode="External"/><Relationship Id="rId5" Type="http://schemas.openxmlformats.org/officeDocument/2006/relationships/image" Target="../media/image3.png"/><Relationship Id="rId6" Type="http://schemas.openxmlformats.org/officeDocument/2006/relationships/hyperlink" Target="http://mysteryscience.com/mini-lessons" TargetMode="External"/><Relationship Id="rId7" Type="http://schemas.openxmlformats.org/officeDocument/2006/relationships/image" Target="../media/image2.png"/><Relationship Id="rId8" Type="http://schemas.openxmlformats.org/officeDocument/2006/relationships/hyperlink" Target="https://mysteryscience.com/docs/pennsylvania"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4.png"/><Relationship Id="rId4" Type="http://schemas.openxmlformats.org/officeDocument/2006/relationships/hyperlink" Target="http://www.mysteryscience.com/ngss-alignment" TargetMode="External"/><Relationship Id="rId9" Type="http://schemas.openxmlformats.org/officeDocument/2006/relationships/hyperlink" Target="https://mysteryscience.com/light/properties-of-light-sound" TargetMode="External"/><Relationship Id="rId5" Type="http://schemas.openxmlformats.org/officeDocument/2006/relationships/image" Target="../media/image3.png"/><Relationship Id="rId6" Type="http://schemas.openxmlformats.org/officeDocument/2006/relationships/hyperlink" Target="https://mysteryscience.com/pushes/forces-machines-engineering" TargetMode="External"/><Relationship Id="rId7" Type="http://schemas.openxmlformats.org/officeDocument/2006/relationships/hyperlink" Target="https://mysteryscience.com/light/properties-of-light-sound" TargetMode="External"/><Relationship Id="rId8" Type="http://schemas.openxmlformats.org/officeDocument/2006/relationships/hyperlink" Target="http://mysteryscience.com/mini-lessons" TargetMode="External"/><Relationship Id="rId11" Type="http://schemas.openxmlformats.org/officeDocument/2006/relationships/hyperlink" Target="https://mysteryscience.com/docs/pennsylvania" TargetMode="External"/><Relationship Id="rId10"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4.png"/><Relationship Id="rId4" Type="http://schemas.openxmlformats.org/officeDocument/2006/relationships/image" Target="../media/image2.png"/><Relationship Id="rId9" Type="http://schemas.openxmlformats.org/officeDocument/2006/relationships/hyperlink" Target="https://mysteryscience.com/biodiversity/animal-biodiversity" TargetMode="External"/><Relationship Id="rId5" Type="http://schemas.openxmlformats.org/officeDocument/2006/relationships/hyperlink" Target="https://mysteryscience.com/docs/pennsylvania" TargetMode="External"/><Relationship Id="rId6" Type="http://schemas.openxmlformats.org/officeDocument/2006/relationships/hyperlink" Target="http://www.mysteryscience.com/ngss-alignment" TargetMode="External"/><Relationship Id="rId7" Type="http://schemas.openxmlformats.org/officeDocument/2006/relationships/image" Target="../media/image3.png"/><Relationship Id="rId8" Type="http://schemas.openxmlformats.org/officeDocument/2006/relationships/hyperlink" Target="https://mysteryscience.com/plants/plant-adaptation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356527" y="323075"/>
            <a:ext cx="1052387" cy="681600"/>
          </a:xfrm>
          <a:prstGeom prst="rect">
            <a:avLst/>
          </a:prstGeom>
          <a:noFill/>
          <a:ln>
            <a:noFill/>
          </a:ln>
        </p:spPr>
      </p:pic>
      <p:pic>
        <p:nvPicPr>
          <p:cNvPr id="55" name="Google Shape;55;p13"/>
          <p:cNvPicPr preferRelativeResize="0"/>
          <p:nvPr/>
        </p:nvPicPr>
        <p:blipFill rotWithShape="1">
          <a:blip r:embed="rId4">
            <a:alphaModFix/>
          </a:blip>
          <a:srcRect b="0" l="0" r="0" t="0"/>
          <a:stretch/>
        </p:blipFill>
        <p:spPr>
          <a:xfrm>
            <a:off x="4529125" y="7216325"/>
            <a:ext cx="1000125" cy="257175"/>
          </a:xfrm>
          <a:prstGeom prst="rect">
            <a:avLst/>
          </a:prstGeom>
          <a:noFill/>
          <a:ln>
            <a:noFill/>
          </a:ln>
        </p:spPr>
      </p:pic>
      <p:sp>
        <p:nvSpPr>
          <p:cNvPr id="56" name="Google Shape;56;p13"/>
          <p:cNvSpPr txBox="1"/>
          <p:nvPr/>
        </p:nvSpPr>
        <p:spPr>
          <a:xfrm>
            <a:off x="356525" y="1234125"/>
            <a:ext cx="9460500" cy="10539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b="1" lang="en" sz="2400">
                <a:solidFill>
                  <a:srgbClr val="674EA7"/>
                </a:solidFill>
                <a:highlight>
                  <a:schemeClr val="lt1"/>
                </a:highlight>
                <a:latin typeface="Nunito"/>
                <a:ea typeface="Nunito"/>
                <a:cs typeface="Nunito"/>
                <a:sym typeface="Nunito"/>
              </a:rPr>
              <a:t>Mystery Science Alignment with</a:t>
            </a:r>
            <a:endParaRPr b="1" sz="2400">
              <a:solidFill>
                <a:srgbClr val="674EA7"/>
              </a:solidFill>
              <a:highlight>
                <a:schemeClr val="lt1"/>
              </a:highlight>
              <a:latin typeface="Nunito"/>
              <a:ea typeface="Nunito"/>
              <a:cs typeface="Nunito"/>
              <a:sym typeface="Nunito"/>
            </a:endParaRPr>
          </a:p>
          <a:p>
            <a:pPr indent="0" lvl="0" marL="0" rtl="0" algn="ctr">
              <a:lnSpc>
                <a:spcPct val="115000"/>
              </a:lnSpc>
              <a:spcBef>
                <a:spcPts val="0"/>
              </a:spcBef>
              <a:spcAft>
                <a:spcPts val="0"/>
              </a:spcAft>
              <a:buNone/>
            </a:pPr>
            <a:r>
              <a:rPr b="1" lang="en" sz="2400">
                <a:solidFill>
                  <a:srgbClr val="674EA7"/>
                </a:solidFill>
                <a:latin typeface="Nunito"/>
                <a:ea typeface="Nunito"/>
                <a:cs typeface="Nunito"/>
                <a:sym typeface="Nunito"/>
              </a:rPr>
              <a:t>Pennsylvania Academic Standards for Science and Technology</a:t>
            </a:r>
            <a:r>
              <a:rPr lang="en" sz="1100">
                <a:solidFill>
                  <a:srgbClr val="222222"/>
                </a:solidFill>
                <a:highlight>
                  <a:srgbClr val="FFFFFF"/>
                </a:highlight>
              </a:rPr>
              <a:t>.</a:t>
            </a:r>
            <a:endParaRPr b="1" sz="2400">
              <a:solidFill>
                <a:srgbClr val="674EA7"/>
              </a:solidFill>
              <a:latin typeface="Nunito"/>
              <a:ea typeface="Nunito"/>
              <a:cs typeface="Nunito"/>
              <a:sym typeface="Nunito"/>
            </a:endParaRPr>
          </a:p>
          <a:p>
            <a:pPr indent="0" lvl="0" marL="0" rtl="0" algn="l">
              <a:spcBef>
                <a:spcPts val="0"/>
              </a:spcBef>
              <a:spcAft>
                <a:spcPts val="0"/>
              </a:spcAft>
              <a:buNone/>
            </a:pPr>
            <a:r>
              <a:t/>
            </a:r>
            <a:endParaRPr b="1" sz="1200">
              <a:solidFill>
                <a:schemeClr val="dk1"/>
              </a:solidFill>
            </a:endParaRPr>
          </a:p>
          <a:p>
            <a:pPr indent="0" lvl="0" marL="0" rtl="0" algn="l">
              <a:spcBef>
                <a:spcPts val="0"/>
              </a:spcBef>
              <a:spcAft>
                <a:spcPts val="0"/>
              </a:spcAft>
              <a:buNone/>
            </a:pPr>
            <a:r>
              <a:t/>
            </a:r>
            <a:endParaRPr b="1" sz="1200">
              <a:solidFill>
                <a:schemeClr val="dk1"/>
              </a:solidFill>
            </a:endParaRPr>
          </a:p>
        </p:txBody>
      </p:sp>
      <p:pic>
        <p:nvPicPr>
          <p:cNvPr id="57" name="Google Shape;57;p13"/>
          <p:cNvPicPr preferRelativeResize="0"/>
          <p:nvPr/>
        </p:nvPicPr>
        <p:blipFill>
          <a:blip r:embed="rId5">
            <a:alphaModFix/>
          </a:blip>
          <a:stretch>
            <a:fillRect/>
          </a:stretch>
        </p:blipFill>
        <p:spPr>
          <a:xfrm>
            <a:off x="4502314" y="161425"/>
            <a:ext cx="1053775" cy="1053775"/>
          </a:xfrm>
          <a:prstGeom prst="rect">
            <a:avLst/>
          </a:prstGeom>
          <a:noFill/>
          <a:ln>
            <a:noFill/>
          </a:ln>
        </p:spPr>
      </p:pic>
      <p:graphicFrame>
        <p:nvGraphicFramePr>
          <p:cNvPr id="58" name="Google Shape;58;p13"/>
          <p:cNvGraphicFramePr/>
          <p:nvPr/>
        </p:nvGraphicFramePr>
        <p:xfrm>
          <a:off x="457200" y="4576788"/>
          <a:ext cx="3000000" cy="3000000"/>
        </p:xfrm>
        <a:graphic>
          <a:graphicData uri="http://schemas.openxmlformats.org/drawingml/2006/table">
            <a:tbl>
              <a:tblPr>
                <a:noFill/>
                <a:tableStyleId>{63CE33A9-565E-4B5A-9EE2-FBF6C4CE3CBB}</a:tableStyleId>
              </a:tblPr>
              <a:tblGrid>
                <a:gridCol w="2264275"/>
                <a:gridCol w="2134775"/>
                <a:gridCol w="2451725"/>
                <a:gridCol w="2293225"/>
              </a:tblGrid>
              <a:tr h="303875">
                <a:tc gridSpan="4">
                  <a:txBody>
                    <a:bodyPr/>
                    <a:lstStyle/>
                    <a:p>
                      <a:pPr indent="0" lvl="0" marL="0" rtl="0" algn="ctr">
                        <a:spcBef>
                          <a:spcPts val="0"/>
                        </a:spcBef>
                        <a:spcAft>
                          <a:spcPts val="0"/>
                        </a:spcAft>
                        <a:buNone/>
                      </a:pPr>
                      <a:r>
                        <a:rPr b="1" lang="en" sz="2000">
                          <a:solidFill>
                            <a:srgbClr val="FFFFFF"/>
                          </a:solidFill>
                          <a:latin typeface="Nunito"/>
                          <a:ea typeface="Nunito"/>
                          <a:cs typeface="Nunito"/>
                          <a:sym typeface="Nunito"/>
                        </a:rPr>
                        <a:t>Table of Contents</a:t>
                      </a:r>
                      <a:endParaRPr b="1" sz="2000">
                        <a:solidFill>
                          <a:srgbClr val="FFFFFF"/>
                        </a:solidFill>
                        <a:latin typeface="Nunito"/>
                        <a:ea typeface="Nunito"/>
                        <a:cs typeface="Nunito"/>
                        <a:sym typeface="Nunito"/>
                      </a:endParaRPr>
                    </a:p>
                  </a:txBody>
                  <a:tcPr marT="63500" marB="63500" marR="63500" marL="63500">
                    <a:lnR cap="flat" cmpd="sng" w="12700">
                      <a:solidFill>
                        <a:srgbClr val="000000"/>
                      </a:solidFill>
                      <a:prstDash val="solid"/>
                      <a:round/>
                      <a:headEnd len="sm" w="sm" type="none"/>
                      <a:tailEnd len="sm" w="sm" type="none"/>
                    </a:lnR>
                    <a:solidFill>
                      <a:srgbClr val="521B99"/>
                    </a:solidFill>
                  </a:tcPr>
                </a:tc>
                <a:tc hMerge="1"/>
                <a:tc hMerge="1"/>
                <a:tc hMerge="1"/>
              </a:tr>
              <a:tr h="303875">
                <a:tc>
                  <a:txBody>
                    <a:bodyPr/>
                    <a:lstStyle/>
                    <a:p>
                      <a:pPr indent="0" lvl="0" marL="0" rtl="0" algn="ctr">
                        <a:spcBef>
                          <a:spcPts val="0"/>
                        </a:spcBef>
                        <a:spcAft>
                          <a:spcPts val="0"/>
                        </a:spcAft>
                        <a:buNone/>
                      </a:pPr>
                      <a:r>
                        <a:rPr b="1" lang="en" sz="1200">
                          <a:latin typeface="Sniglet"/>
                          <a:ea typeface="Sniglet"/>
                          <a:cs typeface="Sniglet"/>
                          <a:sym typeface="Sniglet"/>
                        </a:rPr>
                        <a:t>Kindergarten</a:t>
                      </a:r>
                      <a:endParaRPr b="1" sz="1200">
                        <a:latin typeface="Sniglet"/>
                        <a:ea typeface="Sniglet"/>
                        <a:cs typeface="Sniglet"/>
                        <a:sym typeface="Sniglet"/>
                      </a:endParaRPr>
                    </a:p>
                  </a:txBody>
                  <a:tcPr marT="63500" marB="63500" marR="63500" marL="63500">
                    <a:lnR cap="flat" cmpd="sng" w="12700">
                      <a:solidFill>
                        <a:srgbClr val="000000"/>
                      </a:solidFill>
                      <a:prstDash val="solid"/>
                      <a:round/>
                      <a:headEnd len="sm" w="sm" type="none"/>
                      <a:tailEnd len="sm" w="sm" type="none"/>
                    </a:lnR>
                    <a:solidFill>
                      <a:srgbClr val="EAD1DC"/>
                    </a:solidFill>
                  </a:tcPr>
                </a:tc>
                <a:tc>
                  <a:txBody>
                    <a:bodyPr/>
                    <a:lstStyle/>
                    <a:p>
                      <a:pPr indent="0" lvl="0" marL="0" rtl="0" algn="ctr">
                        <a:spcBef>
                          <a:spcPts val="0"/>
                        </a:spcBef>
                        <a:spcAft>
                          <a:spcPts val="0"/>
                        </a:spcAft>
                        <a:buNone/>
                      </a:pPr>
                      <a:r>
                        <a:rPr lang="en" sz="1000" u="sng">
                          <a:solidFill>
                            <a:schemeClr val="hlink"/>
                          </a:solidFill>
                          <a:hlinkClick action="ppaction://hlinksldjump" r:id="rId6"/>
                        </a:rPr>
                        <a:t>Life Science</a:t>
                      </a:r>
                      <a:endParaRPr sz="1000"/>
                    </a:p>
                  </a:txBody>
                  <a:tcPr marT="63500" marB="63500" marR="63500" marL="635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tcPr>
                </a:tc>
                <a:tc>
                  <a:txBody>
                    <a:bodyPr/>
                    <a:lstStyle/>
                    <a:p>
                      <a:pPr indent="0" lvl="0" marL="0" rtl="0" algn="ctr">
                        <a:spcBef>
                          <a:spcPts val="0"/>
                        </a:spcBef>
                        <a:spcAft>
                          <a:spcPts val="0"/>
                        </a:spcAft>
                        <a:buClr>
                          <a:schemeClr val="dk1"/>
                        </a:buClr>
                        <a:buSzPts val="1100"/>
                        <a:buFont typeface="Arial"/>
                        <a:buNone/>
                      </a:pPr>
                      <a:r>
                        <a:rPr lang="en" sz="1000" u="sng">
                          <a:solidFill>
                            <a:schemeClr val="hlink"/>
                          </a:solidFill>
                          <a:hlinkClick action="ppaction://hlinksldjump" r:id="rId7"/>
                        </a:rPr>
                        <a:t>Earth &amp; Space Science</a:t>
                      </a:r>
                      <a:endParaRPr sz="1000"/>
                    </a:p>
                  </a:txBody>
                  <a:tcPr marT="63500" marB="63500" marR="63500" marL="635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1100"/>
                        <a:buFont typeface="Arial"/>
                        <a:buNone/>
                      </a:pPr>
                      <a:r>
                        <a:rPr lang="en" sz="1000" u="sng">
                          <a:solidFill>
                            <a:schemeClr val="hlink"/>
                          </a:solidFill>
                          <a:hlinkClick action="ppaction://hlinksldjump" r:id="rId8"/>
                        </a:rPr>
                        <a:t>Physical Science</a:t>
                      </a:r>
                      <a:endParaRPr sz="1000">
                        <a:solidFill>
                          <a:srgbClr val="FFFFFF"/>
                        </a:solidFill>
                      </a:endParaRPr>
                    </a:p>
                  </a:txBody>
                  <a:tcPr marT="63500" marB="63500" marR="63500" marL="635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03875">
                <a:tc>
                  <a:txBody>
                    <a:bodyPr/>
                    <a:lstStyle/>
                    <a:p>
                      <a:pPr indent="0" lvl="0" marL="0" rtl="0" algn="ctr">
                        <a:spcBef>
                          <a:spcPts val="0"/>
                        </a:spcBef>
                        <a:spcAft>
                          <a:spcPts val="0"/>
                        </a:spcAft>
                        <a:buNone/>
                      </a:pPr>
                      <a:r>
                        <a:rPr b="1" lang="en" sz="1200">
                          <a:latin typeface="Sniglet"/>
                          <a:ea typeface="Sniglet"/>
                          <a:cs typeface="Sniglet"/>
                          <a:sym typeface="Sniglet"/>
                        </a:rPr>
                        <a:t>Grade 1</a:t>
                      </a:r>
                      <a:endParaRPr b="1" sz="1200">
                        <a:latin typeface="Sniglet"/>
                        <a:ea typeface="Sniglet"/>
                        <a:cs typeface="Sniglet"/>
                        <a:sym typeface="Sniglet"/>
                      </a:endParaRPr>
                    </a:p>
                  </a:txBody>
                  <a:tcPr marT="63500" marB="63500" marR="63500" marL="63500">
                    <a:lnR cap="flat" cmpd="sng" w="12700">
                      <a:solidFill>
                        <a:srgbClr val="000000"/>
                      </a:solidFill>
                      <a:prstDash val="solid"/>
                      <a:round/>
                      <a:headEnd len="sm" w="sm" type="none"/>
                      <a:tailEnd len="sm" w="sm" type="none"/>
                    </a:lnR>
                    <a:solidFill>
                      <a:srgbClr val="D9D2E9"/>
                    </a:solidFill>
                  </a:tcPr>
                </a:tc>
                <a:tc>
                  <a:txBody>
                    <a:bodyPr/>
                    <a:lstStyle/>
                    <a:p>
                      <a:pPr indent="0" lvl="0" marL="0" rtl="0" algn="ctr">
                        <a:spcBef>
                          <a:spcPts val="0"/>
                        </a:spcBef>
                        <a:spcAft>
                          <a:spcPts val="0"/>
                        </a:spcAft>
                        <a:buNone/>
                      </a:pPr>
                      <a:r>
                        <a:rPr lang="en" sz="1000" u="sng">
                          <a:solidFill>
                            <a:schemeClr val="hlink"/>
                          </a:solidFill>
                          <a:hlinkClick action="ppaction://hlinksldjump" r:id="rId9"/>
                        </a:rPr>
                        <a:t>Life Science</a:t>
                      </a:r>
                      <a:endParaRPr sz="1000">
                        <a:solidFill>
                          <a:srgbClr val="FFFFFF"/>
                        </a:solidFill>
                      </a:endParaRPr>
                    </a:p>
                  </a:txBody>
                  <a:tcPr marT="63500" marB="63500" marR="63500" marL="635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tcPr>
                </a:tc>
                <a:tc>
                  <a:txBody>
                    <a:bodyPr/>
                    <a:lstStyle/>
                    <a:p>
                      <a:pPr indent="0" lvl="0" marL="0" rtl="0" algn="ctr">
                        <a:spcBef>
                          <a:spcPts val="0"/>
                        </a:spcBef>
                        <a:spcAft>
                          <a:spcPts val="0"/>
                        </a:spcAft>
                        <a:buClr>
                          <a:schemeClr val="dk1"/>
                        </a:buClr>
                        <a:buSzPts val="1100"/>
                        <a:buFont typeface="Arial"/>
                        <a:buNone/>
                      </a:pPr>
                      <a:r>
                        <a:rPr lang="en" sz="1000" u="sng">
                          <a:solidFill>
                            <a:schemeClr val="hlink"/>
                          </a:solidFill>
                          <a:hlinkClick action="ppaction://hlinksldjump" r:id="rId10"/>
                        </a:rPr>
                        <a:t>Earth &amp; Space Science</a:t>
                      </a:r>
                      <a:endParaRPr sz="1000">
                        <a:solidFill>
                          <a:srgbClr val="FFFFFF"/>
                        </a:solidFill>
                      </a:endParaRPr>
                    </a:p>
                  </a:txBody>
                  <a:tcPr marT="63500" marB="63500" marR="63500" marL="635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tcPr>
                </a:tc>
                <a:tc>
                  <a:txBody>
                    <a:bodyPr/>
                    <a:lstStyle/>
                    <a:p>
                      <a:pPr indent="0" lvl="0" marL="0" rtl="0" algn="ctr">
                        <a:spcBef>
                          <a:spcPts val="0"/>
                        </a:spcBef>
                        <a:spcAft>
                          <a:spcPts val="0"/>
                        </a:spcAft>
                        <a:buClr>
                          <a:schemeClr val="dk1"/>
                        </a:buClr>
                        <a:buSzPts val="1100"/>
                        <a:buFont typeface="Arial"/>
                        <a:buNone/>
                      </a:pPr>
                      <a:r>
                        <a:rPr lang="en" sz="1000" u="sng">
                          <a:solidFill>
                            <a:schemeClr val="hlink"/>
                          </a:solidFill>
                          <a:hlinkClick action="ppaction://hlinksldjump" r:id="rId11"/>
                        </a:rPr>
                        <a:t>Physical Science</a:t>
                      </a:r>
                      <a:endParaRPr sz="1000">
                        <a:solidFill>
                          <a:srgbClr val="FFFFFF"/>
                        </a:solidFill>
                      </a:endParaRPr>
                    </a:p>
                  </a:txBody>
                  <a:tcPr marT="63500" marB="63500" marR="63500" marL="635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03875">
                <a:tc>
                  <a:txBody>
                    <a:bodyPr/>
                    <a:lstStyle/>
                    <a:p>
                      <a:pPr indent="0" lvl="0" marL="0" rtl="0" algn="ctr">
                        <a:spcBef>
                          <a:spcPts val="0"/>
                        </a:spcBef>
                        <a:spcAft>
                          <a:spcPts val="0"/>
                        </a:spcAft>
                        <a:buNone/>
                      </a:pPr>
                      <a:r>
                        <a:rPr b="1" lang="en" sz="1200">
                          <a:latin typeface="Sniglet"/>
                          <a:ea typeface="Sniglet"/>
                          <a:cs typeface="Sniglet"/>
                          <a:sym typeface="Sniglet"/>
                        </a:rPr>
                        <a:t>Grade 2</a:t>
                      </a:r>
                      <a:endParaRPr b="1" sz="1200">
                        <a:latin typeface="Sniglet"/>
                        <a:ea typeface="Sniglet"/>
                        <a:cs typeface="Sniglet"/>
                        <a:sym typeface="Sniglet"/>
                      </a:endParaRPr>
                    </a:p>
                  </a:txBody>
                  <a:tcPr marT="63500" marB="63500" marR="63500" marL="63500">
                    <a:lnR cap="flat" cmpd="sng" w="12700">
                      <a:solidFill>
                        <a:srgbClr val="000000"/>
                      </a:solidFill>
                      <a:prstDash val="solid"/>
                      <a:round/>
                      <a:headEnd len="sm" w="sm" type="none"/>
                      <a:tailEnd len="sm" w="sm" type="none"/>
                    </a:lnR>
                    <a:solidFill>
                      <a:srgbClr val="FFF2CC"/>
                    </a:solidFill>
                  </a:tcPr>
                </a:tc>
                <a:tc>
                  <a:txBody>
                    <a:bodyPr/>
                    <a:lstStyle/>
                    <a:p>
                      <a:pPr indent="0" lvl="0" marL="0" rtl="0" algn="ctr">
                        <a:spcBef>
                          <a:spcPts val="0"/>
                        </a:spcBef>
                        <a:spcAft>
                          <a:spcPts val="0"/>
                        </a:spcAft>
                        <a:buNone/>
                      </a:pPr>
                      <a:r>
                        <a:rPr lang="en" sz="1000" u="sng">
                          <a:solidFill>
                            <a:schemeClr val="hlink"/>
                          </a:solidFill>
                          <a:hlinkClick action="ppaction://hlinksldjump" r:id="rId12"/>
                        </a:rPr>
                        <a:t>Life Science</a:t>
                      </a:r>
                      <a:endParaRPr b="1" i="1" sz="1000">
                        <a:solidFill>
                          <a:srgbClr val="FFFFFF"/>
                        </a:solidFill>
                      </a:endParaRPr>
                    </a:p>
                  </a:txBody>
                  <a:tcPr marT="63500" marB="63500" marR="63500" marL="635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tcPr>
                </a:tc>
                <a:tc>
                  <a:txBody>
                    <a:bodyPr/>
                    <a:lstStyle/>
                    <a:p>
                      <a:pPr indent="0" lvl="0" marL="0" rtl="0" algn="ctr">
                        <a:spcBef>
                          <a:spcPts val="0"/>
                        </a:spcBef>
                        <a:spcAft>
                          <a:spcPts val="0"/>
                        </a:spcAft>
                        <a:buClr>
                          <a:schemeClr val="dk1"/>
                        </a:buClr>
                        <a:buSzPts val="1100"/>
                        <a:buFont typeface="Arial"/>
                        <a:buNone/>
                      </a:pPr>
                      <a:r>
                        <a:rPr lang="en" sz="1000" u="sng">
                          <a:solidFill>
                            <a:schemeClr val="hlink"/>
                          </a:solidFill>
                          <a:hlinkClick action="ppaction://hlinksldjump" r:id="rId13"/>
                        </a:rPr>
                        <a:t>Earth &amp; Space Science</a:t>
                      </a:r>
                      <a:endParaRPr sz="1000">
                        <a:solidFill>
                          <a:srgbClr val="FFFFFF"/>
                        </a:solidFill>
                      </a:endParaRPr>
                    </a:p>
                  </a:txBody>
                  <a:tcPr marT="63500" marB="63500" marR="63500" marL="635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tcPr>
                </a:tc>
                <a:tc>
                  <a:txBody>
                    <a:bodyPr/>
                    <a:lstStyle/>
                    <a:p>
                      <a:pPr indent="0" lvl="0" marL="0" rtl="0" algn="ctr">
                        <a:spcBef>
                          <a:spcPts val="0"/>
                        </a:spcBef>
                        <a:spcAft>
                          <a:spcPts val="0"/>
                        </a:spcAft>
                        <a:buClr>
                          <a:schemeClr val="dk1"/>
                        </a:buClr>
                        <a:buSzPts val="1100"/>
                        <a:buFont typeface="Arial"/>
                        <a:buNone/>
                      </a:pPr>
                      <a:r>
                        <a:rPr lang="en" sz="1000" u="sng">
                          <a:solidFill>
                            <a:schemeClr val="hlink"/>
                          </a:solidFill>
                          <a:hlinkClick action="ppaction://hlinksldjump" r:id="rId14"/>
                        </a:rPr>
                        <a:t>Physical Science</a:t>
                      </a:r>
                      <a:endParaRPr b="1" i="1" sz="1000">
                        <a:solidFill>
                          <a:srgbClr val="FFFFFF"/>
                        </a:solidFill>
                      </a:endParaRPr>
                    </a:p>
                  </a:txBody>
                  <a:tcPr marT="63500" marB="63500" marR="63500" marL="635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03875">
                <a:tc>
                  <a:txBody>
                    <a:bodyPr/>
                    <a:lstStyle/>
                    <a:p>
                      <a:pPr indent="0" lvl="0" marL="0" rtl="0" algn="ctr">
                        <a:spcBef>
                          <a:spcPts val="0"/>
                        </a:spcBef>
                        <a:spcAft>
                          <a:spcPts val="0"/>
                        </a:spcAft>
                        <a:buNone/>
                      </a:pPr>
                      <a:r>
                        <a:rPr b="1" lang="en" sz="1200">
                          <a:latin typeface="Sniglet"/>
                          <a:ea typeface="Sniglet"/>
                          <a:cs typeface="Sniglet"/>
                          <a:sym typeface="Sniglet"/>
                        </a:rPr>
                        <a:t>Grade 3</a:t>
                      </a:r>
                      <a:endParaRPr b="1" sz="1200">
                        <a:latin typeface="Sniglet"/>
                        <a:ea typeface="Sniglet"/>
                        <a:cs typeface="Sniglet"/>
                        <a:sym typeface="Sniglet"/>
                      </a:endParaRPr>
                    </a:p>
                  </a:txBody>
                  <a:tcPr marT="63500" marB="63500" marR="63500" marL="63500">
                    <a:lnR cap="flat" cmpd="sng" w="12700">
                      <a:solidFill>
                        <a:srgbClr val="000000"/>
                      </a:solidFill>
                      <a:prstDash val="solid"/>
                      <a:round/>
                      <a:headEnd len="sm" w="sm" type="none"/>
                      <a:tailEnd len="sm" w="sm" type="none"/>
                    </a:lnR>
                    <a:solidFill>
                      <a:srgbClr val="D9EAD3"/>
                    </a:solidFill>
                  </a:tcPr>
                </a:tc>
                <a:tc>
                  <a:txBody>
                    <a:bodyPr/>
                    <a:lstStyle/>
                    <a:p>
                      <a:pPr indent="0" lvl="0" marL="0" rtl="0" algn="ctr">
                        <a:spcBef>
                          <a:spcPts val="0"/>
                        </a:spcBef>
                        <a:spcAft>
                          <a:spcPts val="0"/>
                        </a:spcAft>
                        <a:buNone/>
                      </a:pPr>
                      <a:r>
                        <a:rPr lang="en" sz="1000" u="sng">
                          <a:solidFill>
                            <a:schemeClr val="hlink"/>
                          </a:solidFill>
                          <a:hlinkClick action="ppaction://hlinksldjump" r:id="rId15"/>
                        </a:rPr>
                        <a:t>Life Science</a:t>
                      </a:r>
                      <a:endParaRPr b="1" i="1" sz="1000">
                        <a:solidFill>
                          <a:srgbClr val="FFFFFF"/>
                        </a:solidFill>
                      </a:endParaRPr>
                    </a:p>
                  </a:txBody>
                  <a:tcPr marT="63500" marB="63500" marR="63500" marL="635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tcPr>
                </a:tc>
                <a:tc>
                  <a:txBody>
                    <a:bodyPr/>
                    <a:lstStyle/>
                    <a:p>
                      <a:pPr indent="0" lvl="0" marL="0" rtl="0" algn="ctr">
                        <a:spcBef>
                          <a:spcPts val="0"/>
                        </a:spcBef>
                        <a:spcAft>
                          <a:spcPts val="0"/>
                        </a:spcAft>
                        <a:buClr>
                          <a:schemeClr val="dk1"/>
                        </a:buClr>
                        <a:buSzPts val="1100"/>
                        <a:buFont typeface="Arial"/>
                        <a:buNone/>
                      </a:pPr>
                      <a:r>
                        <a:rPr lang="en" sz="1000" u="sng">
                          <a:solidFill>
                            <a:schemeClr val="hlink"/>
                          </a:solidFill>
                          <a:hlinkClick action="ppaction://hlinksldjump" r:id="rId16"/>
                        </a:rPr>
                        <a:t>Earth &amp; Space Science</a:t>
                      </a:r>
                      <a:endParaRPr sz="1000">
                        <a:solidFill>
                          <a:srgbClr val="FFFFFF"/>
                        </a:solidFill>
                      </a:endParaRPr>
                    </a:p>
                  </a:txBody>
                  <a:tcPr marT="63500" marB="63500" marR="63500" marL="635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tcPr>
                </a:tc>
                <a:tc>
                  <a:txBody>
                    <a:bodyPr/>
                    <a:lstStyle/>
                    <a:p>
                      <a:pPr indent="0" lvl="0" marL="0" rtl="0" algn="ctr">
                        <a:spcBef>
                          <a:spcPts val="0"/>
                        </a:spcBef>
                        <a:spcAft>
                          <a:spcPts val="0"/>
                        </a:spcAft>
                        <a:buClr>
                          <a:schemeClr val="dk1"/>
                        </a:buClr>
                        <a:buSzPts val="1100"/>
                        <a:buFont typeface="Arial"/>
                        <a:buNone/>
                      </a:pPr>
                      <a:r>
                        <a:rPr lang="en" sz="1000" u="sng">
                          <a:solidFill>
                            <a:schemeClr val="hlink"/>
                          </a:solidFill>
                          <a:hlinkClick action="ppaction://hlinksldjump" r:id="rId17"/>
                        </a:rPr>
                        <a:t>Physical Science</a:t>
                      </a:r>
                      <a:endParaRPr b="1" i="1" sz="1000">
                        <a:solidFill>
                          <a:srgbClr val="FFFFFF"/>
                        </a:solidFill>
                      </a:endParaRPr>
                    </a:p>
                  </a:txBody>
                  <a:tcPr marT="63500" marB="63500" marR="63500" marL="635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1375">
                <a:tc>
                  <a:txBody>
                    <a:bodyPr/>
                    <a:lstStyle/>
                    <a:p>
                      <a:pPr indent="0" lvl="0" marL="0" rtl="0" algn="ctr">
                        <a:spcBef>
                          <a:spcPts val="0"/>
                        </a:spcBef>
                        <a:spcAft>
                          <a:spcPts val="0"/>
                        </a:spcAft>
                        <a:buNone/>
                      </a:pPr>
                      <a:r>
                        <a:rPr b="1" lang="en" sz="1200">
                          <a:latin typeface="Sniglet"/>
                          <a:ea typeface="Sniglet"/>
                          <a:cs typeface="Sniglet"/>
                          <a:sym typeface="Sniglet"/>
                        </a:rPr>
                        <a:t>Grade 4</a:t>
                      </a:r>
                      <a:endParaRPr b="1" sz="1200">
                        <a:latin typeface="Sniglet"/>
                        <a:ea typeface="Sniglet"/>
                        <a:cs typeface="Sniglet"/>
                        <a:sym typeface="Sniglet"/>
                      </a:endParaRPr>
                    </a:p>
                  </a:txBody>
                  <a:tcPr marT="63500" marB="63500" marR="63500" marL="63500">
                    <a:lnR cap="flat" cmpd="sng" w="12700">
                      <a:solidFill>
                        <a:srgbClr val="000000"/>
                      </a:solidFill>
                      <a:prstDash val="solid"/>
                      <a:round/>
                      <a:headEnd len="sm" w="sm" type="none"/>
                      <a:tailEnd len="sm" w="sm" type="none"/>
                    </a:lnR>
                    <a:solidFill>
                      <a:srgbClr val="CFE2F3"/>
                    </a:solidFill>
                  </a:tcPr>
                </a:tc>
                <a:tc>
                  <a:txBody>
                    <a:bodyPr/>
                    <a:lstStyle/>
                    <a:p>
                      <a:pPr indent="0" lvl="0" marL="0" rtl="0" algn="ctr">
                        <a:spcBef>
                          <a:spcPts val="0"/>
                        </a:spcBef>
                        <a:spcAft>
                          <a:spcPts val="0"/>
                        </a:spcAft>
                        <a:buNone/>
                      </a:pPr>
                      <a:r>
                        <a:rPr lang="en" sz="1000" u="sng">
                          <a:solidFill>
                            <a:schemeClr val="hlink"/>
                          </a:solidFill>
                          <a:hlinkClick action="ppaction://hlinksldjump" r:id="rId18"/>
                        </a:rPr>
                        <a:t>Life Science</a:t>
                      </a:r>
                      <a:endParaRPr b="1" i="1" sz="1000">
                        <a:solidFill>
                          <a:srgbClr val="FFFFFF"/>
                        </a:solidFill>
                      </a:endParaRPr>
                    </a:p>
                  </a:txBody>
                  <a:tcPr marT="63500" marB="63500" marR="63500" marL="635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tcPr>
                </a:tc>
                <a:tc>
                  <a:txBody>
                    <a:bodyPr/>
                    <a:lstStyle/>
                    <a:p>
                      <a:pPr indent="0" lvl="0" marL="0" rtl="0" algn="ctr">
                        <a:spcBef>
                          <a:spcPts val="0"/>
                        </a:spcBef>
                        <a:spcAft>
                          <a:spcPts val="0"/>
                        </a:spcAft>
                        <a:buClr>
                          <a:schemeClr val="dk1"/>
                        </a:buClr>
                        <a:buSzPts val="1100"/>
                        <a:buFont typeface="Arial"/>
                        <a:buNone/>
                      </a:pPr>
                      <a:r>
                        <a:rPr lang="en" sz="1000" u="sng">
                          <a:solidFill>
                            <a:schemeClr val="hlink"/>
                          </a:solidFill>
                          <a:hlinkClick action="ppaction://hlinksldjump" r:id="rId19"/>
                        </a:rPr>
                        <a:t>Earth &amp; Space Science</a:t>
                      </a:r>
                      <a:endParaRPr sz="1000">
                        <a:solidFill>
                          <a:srgbClr val="FFFFFF"/>
                        </a:solidFill>
                      </a:endParaRPr>
                    </a:p>
                  </a:txBody>
                  <a:tcPr marT="63500" marB="63500" marR="63500" marL="635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tcPr>
                </a:tc>
                <a:tc>
                  <a:txBody>
                    <a:bodyPr/>
                    <a:lstStyle/>
                    <a:p>
                      <a:pPr indent="0" lvl="0" marL="0" rtl="0" algn="ctr">
                        <a:spcBef>
                          <a:spcPts val="0"/>
                        </a:spcBef>
                        <a:spcAft>
                          <a:spcPts val="0"/>
                        </a:spcAft>
                        <a:buClr>
                          <a:schemeClr val="dk1"/>
                        </a:buClr>
                        <a:buSzPts val="1100"/>
                        <a:buFont typeface="Arial"/>
                        <a:buNone/>
                      </a:pPr>
                      <a:r>
                        <a:rPr lang="en" sz="1000" u="sng">
                          <a:solidFill>
                            <a:schemeClr val="hlink"/>
                          </a:solidFill>
                          <a:hlinkClick action="ppaction://hlinksldjump" r:id="rId20"/>
                        </a:rPr>
                        <a:t>Physical Science</a:t>
                      </a:r>
                      <a:endParaRPr i="1" sz="1000">
                        <a:solidFill>
                          <a:srgbClr val="FFFFFF"/>
                        </a:solidFill>
                      </a:endParaRPr>
                    </a:p>
                  </a:txBody>
                  <a:tcPr marT="63500" marB="63500" marR="63500" marL="635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94500">
                <a:tc>
                  <a:txBody>
                    <a:bodyPr/>
                    <a:lstStyle/>
                    <a:p>
                      <a:pPr indent="0" lvl="0" marL="0" rtl="0" algn="ctr">
                        <a:spcBef>
                          <a:spcPts val="0"/>
                        </a:spcBef>
                        <a:spcAft>
                          <a:spcPts val="0"/>
                        </a:spcAft>
                        <a:buNone/>
                      </a:pPr>
                      <a:r>
                        <a:rPr b="1" lang="en" sz="1100">
                          <a:latin typeface="Sniglet"/>
                          <a:ea typeface="Sniglet"/>
                          <a:cs typeface="Sniglet"/>
                          <a:sym typeface="Sniglet"/>
                        </a:rPr>
                        <a:t>Grade 5</a:t>
                      </a:r>
                      <a:endParaRPr b="1" sz="1100">
                        <a:latin typeface="Sniglet"/>
                        <a:ea typeface="Sniglet"/>
                        <a:cs typeface="Sniglet"/>
                        <a:sym typeface="Sniglet"/>
                      </a:endParaRPr>
                    </a:p>
                  </a:txBody>
                  <a:tcPr marT="63500" marB="63500" marR="63500" marL="63500">
                    <a:lnR cap="flat" cmpd="sng" w="12700">
                      <a:solidFill>
                        <a:srgbClr val="000000"/>
                      </a:solidFill>
                      <a:prstDash val="solid"/>
                      <a:round/>
                      <a:headEnd len="sm" w="sm" type="none"/>
                      <a:tailEnd len="sm" w="sm" type="none"/>
                    </a:lnR>
                    <a:solidFill>
                      <a:srgbClr val="F4CCCC"/>
                    </a:solidFill>
                  </a:tcPr>
                </a:tc>
                <a:tc>
                  <a:txBody>
                    <a:bodyPr/>
                    <a:lstStyle/>
                    <a:p>
                      <a:pPr indent="0" lvl="0" marL="0" rtl="0" algn="ctr">
                        <a:spcBef>
                          <a:spcPts val="0"/>
                        </a:spcBef>
                        <a:spcAft>
                          <a:spcPts val="0"/>
                        </a:spcAft>
                        <a:buNone/>
                      </a:pPr>
                      <a:r>
                        <a:rPr lang="en" sz="1000" u="sng">
                          <a:solidFill>
                            <a:schemeClr val="hlink"/>
                          </a:solidFill>
                          <a:hlinkClick action="ppaction://hlinksldjump" r:id="rId21"/>
                        </a:rPr>
                        <a:t>Life Science</a:t>
                      </a:r>
                      <a:endParaRPr b="1" i="1" sz="1000">
                        <a:solidFill>
                          <a:srgbClr val="FFFFFF"/>
                        </a:solidFill>
                      </a:endParaRPr>
                    </a:p>
                  </a:txBody>
                  <a:tcPr marT="63500" marB="63500" marR="63500" marL="635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tcPr>
                </a:tc>
                <a:tc>
                  <a:txBody>
                    <a:bodyPr/>
                    <a:lstStyle/>
                    <a:p>
                      <a:pPr indent="0" lvl="0" marL="0" rtl="0" algn="ctr">
                        <a:spcBef>
                          <a:spcPts val="0"/>
                        </a:spcBef>
                        <a:spcAft>
                          <a:spcPts val="0"/>
                        </a:spcAft>
                        <a:buNone/>
                      </a:pPr>
                      <a:r>
                        <a:rPr lang="en" sz="1000" u="sng">
                          <a:solidFill>
                            <a:schemeClr val="hlink"/>
                          </a:solidFill>
                          <a:hlinkClick action="ppaction://hlinksldjump" r:id="rId22"/>
                        </a:rPr>
                        <a:t>Earth &amp; Space Science</a:t>
                      </a:r>
                      <a:endParaRPr sz="1000">
                        <a:solidFill>
                          <a:srgbClr val="FFFFFF"/>
                        </a:solidFill>
                      </a:endParaRPr>
                    </a:p>
                  </a:txBody>
                  <a:tcPr marT="63500" marB="63500" marR="63500" marL="635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tcPr>
                </a:tc>
                <a:tc>
                  <a:txBody>
                    <a:bodyPr/>
                    <a:lstStyle/>
                    <a:p>
                      <a:pPr indent="0" lvl="0" marL="0" rtl="0" algn="ctr">
                        <a:spcBef>
                          <a:spcPts val="0"/>
                        </a:spcBef>
                        <a:spcAft>
                          <a:spcPts val="0"/>
                        </a:spcAft>
                        <a:buNone/>
                      </a:pPr>
                      <a:r>
                        <a:rPr lang="en" sz="1000" u="sng">
                          <a:solidFill>
                            <a:schemeClr val="hlink"/>
                          </a:solidFill>
                          <a:hlinkClick action="ppaction://hlinksldjump" r:id="rId23"/>
                        </a:rPr>
                        <a:t>Physical Science</a:t>
                      </a:r>
                      <a:endParaRPr sz="1000">
                        <a:solidFill>
                          <a:srgbClr val="FFFFFF"/>
                        </a:solidFill>
                      </a:endParaRPr>
                    </a:p>
                  </a:txBody>
                  <a:tcPr marT="63500" marB="63500" marR="63500" marL="635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
        <p:nvSpPr>
          <p:cNvPr id="59" name="Google Shape;59;p13"/>
          <p:cNvSpPr txBox="1"/>
          <p:nvPr/>
        </p:nvSpPr>
        <p:spPr>
          <a:xfrm>
            <a:off x="791800" y="3642325"/>
            <a:ext cx="8710500" cy="660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i="1" lang="en" sz="1200">
                <a:solidFill>
                  <a:schemeClr val="dk1"/>
                </a:solidFill>
              </a:rPr>
              <a:t>Lesson Extensions.</a:t>
            </a:r>
            <a:r>
              <a:rPr lang="en" sz="1100">
                <a:solidFill>
                  <a:schemeClr val="dk1"/>
                </a:solidFill>
              </a:rPr>
              <a:t> Extensions are available for each lesson and offer an opportunity for students to continue their science content learning. They include assessments and a curated collection of additional activity suggestions, online resources, project ideas, and readings to help extend the learning.</a:t>
            </a:r>
            <a:endParaRPr sz="1100">
              <a:solidFill>
                <a:schemeClr val="dk1"/>
              </a:solidFill>
            </a:endParaRPr>
          </a:p>
          <a:p>
            <a:pPr indent="0" lvl="0" marL="0" rtl="0" algn="l">
              <a:spcBef>
                <a:spcPts val="0"/>
              </a:spcBef>
              <a:spcAft>
                <a:spcPts val="0"/>
              </a:spcAft>
              <a:buNone/>
            </a:pPr>
            <a:r>
              <a:t/>
            </a:r>
            <a:endParaRPr sz="1200">
              <a:solidFill>
                <a:schemeClr val="dk1"/>
              </a:solidFill>
            </a:endParaRPr>
          </a:p>
        </p:txBody>
      </p:sp>
      <p:sp>
        <p:nvSpPr>
          <p:cNvPr id="60" name="Google Shape;60;p13"/>
          <p:cNvSpPr txBox="1"/>
          <p:nvPr/>
        </p:nvSpPr>
        <p:spPr>
          <a:xfrm>
            <a:off x="393775" y="7172900"/>
            <a:ext cx="3620400" cy="68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100" u="sng">
                <a:solidFill>
                  <a:srgbClr val="1155CC"/>
                </a:solidFill>
                <a:hlinkClick r:id="rId24">
                  <a:extLst>
                    <a:ext uri="{A12FA001-AC4F-418D-AE19-62706E023703}">
                      <ahyp:hlinkClr val="tx"/>
                    </a:ext>
                  </a:extLst>
                </a:hlinkClick>
              </a:rPr>
              <a:t>https://mysteryscience.com/docs/pennsylvania</a:t>
            </a:r>
            <a:endParaRPr sz="1100">
              <a:solidFill>
                <a:srgbClr val="1155CC"/>
              </a:solidFill>
            </a:endParaRPr>
          </a:p>
        </p:txBody>
      </p:sp>
      <p:cxnSp>
        <p:nvCxnSpPr>
          <p:cNvPr id="61" name="Google Shape;61;p13"/>
          <p:cNvCxnSpPr/>
          <p:nvPr/>
        </p:nvCxnSpPr>
        <p:spPr>
          <a:xfrm>
            <a:off x="464475" y="2361600"/>
            <a:ext cx="9154200" cy="0"/>
          </a:xfrm>
          <a:prstGeom prst="straightConnector1">
            <a:avLst/>
          </a:prstGeom>
          <a:noFill/>
          <a:ln cap="flat" cmpd="sng" w="28575">
            <a:solidFill>
              <a:schemeClr val="dk2"/>
            </a:solidFill>
            <a:prstDash val="solid"/>
            <a:round/>
            <a:headEnd len="med" w="med" type="none"/>
            <a:tailEnd len="med" w="med" type="none"/>
          </a:ln>
        </p:spPr>
      </p:cxnSp>
      <p:sp>
        <p:nvSpPr>
          <p:cNvPr id="62" name="Google Shape;62;p13"/>
          <p:cNvSpPr txBox="1"/>
          <p:nvPr/>
        </p:nvSpPr>
        <p:spPr>
          <a:xfrm>
            <a:off x="9240825" y="7201575"/>
            <a:ext cx="431700" cy="31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13"/>
          <p:cNvSpPr txBox="1"/>
          <p:nvPr/>
        </p:nvSpPr>
        <p:spPr>
          <a:xfrm>
            <a:off x="357375" y="2568475"/>
            <a:ext cx="9460500" cy="983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1200">
                <a:solidFill>
                  <a:schemeClr val="dk1"/>
                </a:solidFill>
              </a:rPr>
              <a:t>Mystery Science - Pennsylvania Alignment</a:t>
            </a:r>
            <a:endParaRPr sz="1200">
              <a:solidFill>
                <a:schemeClr val="dk1"/>
              </a:solidFill>
            </a:endParaRPr>
          </a:p>
          <a:p>
            <a:pPr indent="0" lvl="0" marL="0" rtl="0" algn="l">
              <a:spcBef>
                <a:spcPts val="0"/>
              </a:spcBef>
              <a:spcAft>
                <a:spcPts val="0"/>
              </a:spcAft>
              <a:buClr>
                <a:schemeClr val="dk1"/>
              </a:buClr>
              <a:buSzPts val="1100"/>
              <a:buFont typeface="Arial"/>
              <a:buNone/>
            </a:pPr>
            <a:r>
              <a:rPr lang="en" sz="1200">
                <a:solidFill>
                  <a:schemeClr val="dk1"/>
                </a:solidFill>
              </a:rPr>
              <a:t>Mystery Science aligns to the Pennsylvania Academic Standards for Science and Technology. The core lesson (exploration &amp; activity) is designed to take one hour per week. To view each lesson’s alignment to 3 dimensional learning (disciplinary core ideas, science and engineering practices, and crosscutting concepts) view our </a:t>
            </a:r>
            <a:r>
              <a:rPr lang="en" sz="1200" u="sng">
                <a:solidFill>
                  <a:srgbClr val="1155CC"/>
                </a:solidFill>
                <a:hlinkClick r:id="rId25">
                  <a:extLst>
                    <a:ext uri="{A12FA001-AC4F-418D-AE19-62706E023703}">
                      <ahyp:hlinkClr val="tx"/>
                    </a:ext>
                  </a:extLst>
                </a:hlinkClick>
              </a:rPr>
              <a:t>NGSS Alignment </a:t>
            </a:r>
            <a:r>
              <a:rPr lang="en" sz="1200">
                <a:solidFill>
                  <a:schemeClr val="dk1"/>
                </a:solidFill>
              </a:rPr>
              <a:t>document. </a:t>
            </a:r>
            <a:r>
              <a:rPr lang="en" sz="1200">
                <a:solidFill>
                  <a:schemeClr val="dk1"/>
                </a:solidFill>
              </a:rPr>
              <a:t>Mini-lesson</a:t>
            </a:r>
            <a:r>
              <a:rPr lang="en" sz="1200">
                <a:solidFill>
                  <a:schemeClr val="dk1"/>
                </a:solidFill>
              </a:rPr>
              <a:t>s are 5-minute videos that answer K-5 student questions and can be used as a jumping off point to engage learners for a full lesson planned by the teacher. </a:t>
            </a:r>
            <a:endParaRPr sz="1200">
              <a:solidFill>
                <a:schemeClr val="dk1"/>
              </a:solidFill>
            </a:endParaRPr>
          </a:p>
          <a:p>
            <a:pPr indent="0" lvl="0" marL="0" rtl="0" algn="l">
              <a:spcBef>
                <a:spcPts val="0"/>
              </a:spcBef>
              <a:spcAft>
                <a:spcPts val="0"/>
              </a:spcAft>
              <a:buNone/>
            </a:pPr>
            <a:r>
              <a:t/>
            </a:r>
            <a:endParaRPr b="1" sz="1200">
              <a:solidFill>
                <a:schemeClr val="dk1"/>
              </a:solidFill>
            </a:endParaRPr>
          </a:p>
          <a:p>
            <a:pPr indent="0" lvl="0" marL="0" rtl="0" algn="l">
              <a:spcBef>
                <a:spcPts val="0"/>
              </a:spcBef>
              <a:spcAft>
                <a:spcPts val="0"/>
              </a:spcAft>
              <a:buNone/>
            </a:pPr>
            <a:r>
              <a:t/>
            </a:r>
            <a:endParaRPr b="1" sz="1200">
              <a:solidFill>
                <a:schemeClr val="dk1"/>
              </a:solidFill>
            </a:endParaRPr>
          </a:p>
          <a:p>
            <a:pPr indent="0" lvl="0" marL="0" rtl="0" algn="l">
              <a:spcBef>
                <a:spcPts val="0"/>
              </a:spcBef>
              <a:spcAft>
                <a:spcPts val="0"/>
              </a:spcAft>
              <a:buNone/>
            </a:pPr>
            <a:r>
              <a:t/>
            </a:r>
            <a:endParaRPr b="1" sz="1200">
              <a:solidFill>
                <a:schemeClr val="dk1"/>
              </a:solidFill>
            </a:endParaRPr>
          </a:p>
        </p:txBody>
      </p:sp>
      <p:sp>
        <p:nvSpPr>
          <p:cNvPr id="64" name="Google Shape;64;p13"/>
          <p:cNvSpPr txBox="1"/>
          <p:nvPr/>
        </p:nvSpPr>
        <p:spPr>
          <a:xfrm>
            <a:off x="599992" y="480546"/>
            <a:ext cx="646500" cy="202200"/>
          </a:xfrm>
          <a:prstGeom prst="rect">
            <a:avLst/>
          </a:prstGeom>
          <a:noFill/>
          <a:ln>
            <a:noFill/>
          </a:ln>
          <a:effectLst>
            <a:outerShdw blurRad="57150" rotWithShape="0" algn="bl" dir="5400000" dist="19050">
              <a:srgbClr val="000000">
                <a:alpha val="5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b="1" lang="en" sz="1200">
                <a:solidFill>
                  <a:srgbClr val="FFFFFF"/>
                </a:solidFill>
              </a:rPr>
              <a:t>PA</a:t>
            </a:r>
            <a:endParaRPr b="1" sz="1200">
              <a:solidFill>
                <a:srgbClr val="FFFF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22"/>
          <p:cNvSpPr txBox="1"/>
          <p:nvPr/>
        </p:nvSpPr>
        <p:spPr>
          <a:xfrm>
            <a:off x="2164300" y="356700"/>
            <a:ext cx="7652700" cy="453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800">
                <a:solidFill>
                  <a:srgbClr val="674EA7"/>
                </a:solidFill>
                <a:highlight>
                  <a:schemeClr val="lt1"/>
                </a:highlight>
                <a:latin typeface="Nunito"/>
                <a:ea typeface="Nunito"/>
                <a:cs typeface="Nunito"/>
                <a:sym typeface="Nunito"/>
              </a:rPr>
              <a:t>Grade 2, continued</a:t>
            </a:r>
            <a:endParaRPr b="1" sz="1800">
              <a:solidFill>
                <a:srgbClr val="521B99"/>
              </a:solidFill>
              <a:latin typeface="Nunito"/>
              <a:ea typeface="Nunito"/>
              <a:cs typeface="Nunito"/>
              <a:sym typeface="Nunito"/>
            </a:endParaRPr>
          </a:p>
        </p:txBody>
      </p:sp>
      <p:pic>
        <p:nvPicPr>
          <p:cNvPr id="175" name="Google Shape;175;p22"/>
          <p:cNvPicPr preferRelativeResize="0"/>
          <p:nvPr/>
        </p:nvPicPr>
        <p:blipFill rotWithShape="1">
          <a:blip r:embed="rId3">
            <a:alphaModFix/>
          </a:blip>
          <a:srcRect b="0" l="0" r="0" t="0"/>
          <a:stretch/>
        </p:blipFill>
        <p:spPr>
          <a:xfrm>
            <a:off x="488525" y="1217149"/>
            <a:ext cx="1240300" cy="289775"/>
          </a:xfrm>
          <a:prstGeom prst="rect">
            <a:avLst/>
          </a:prstGeom>
          <a:noFill/>
          <a:ln>
            <a:noFill/>
          </a:ln>
        </p:spPr>
      </p:pic>
      <p:cxnSp>
        <p:nvCxnSpPr>
          <p:cNvPr id="176" name="Google Shape;176;p22"/>
          <p:cNvCxnSpPr/>
          <p:nvPr/>
        </p:nvCxnSpPr>
        <p:spPr>
          <a:xfrm>
            <a:off x="1997375" y="249600"/>
            <a:ext cx="0" cy="1273800"/>
          </a:xfrm>
          <a:prstGeom prst="straightConnector1">
            <a:avLst/>
          </a:prstGeom>
          <a:noFill/>
          <a:ln cap="flat" cmpd="sng" w="38100">
            <a:solidFill>
              <a:srgbClr val="674EA7"/>
            </a:solidFill>
            <a:prstDash val="solid"/>
            <a:round/>
            <a:headEnd len="med" w="med" type="none"/>
            <a:tailEnd len="med" w="med" type="none"/>
          </a:ln>
        </p:spPr>
      </p:cxnSp>
      <p:pic>
        <p:nvPicPr>
          <p:cNvPr id="177" name="Google Shape;177;p22"/>
          <p:cNvPicPr preferRelativeResize="0"/>
          <p:nvPr/>
        </p:nvPicPr>
        <p:blipFill rotWithShape="1">
          <a:blip r:embed="rId4">
            <a:alphaModFix/>
          </a:blip>
          <a:srcRect b="0" l="0" r="0" t="0"/>
          <a:stretch/>
        </p:blipFill>
        <p:spPr>
          <a:xfrm>
            <a:off x="4529138" y="7216325"/>
            <a:ext cx="1000125" cy="257175"/>
          </a:xfrm>
          <a:prstGeom prst="rect">
            <a:avLst/>
          </a:prstGeom>
          <a:noFill/>
          <a:ln>
            <a:noFill/>
          </a:ln>
        </p:spPr>
      </p:pic>
      <p:sp>
        <p:nvSpPr>
          <p:cNvPr id="178" name="Google Shape;178;p22"/>
          <p:cNvSpPr txBox="1"/>
          <p:nvPr/>
        </p:nvSpPr>
        <p:spPr>
          <a:xfrm>
            <a:off x="393775" y="7172900"/>
            <a:ext cx="3620400" cy="68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u="sng">
                <a:solidFill>
                  <a:srgbClr val="1155CC"/>
                </a:solidFill>
                <a:hlinkClick r:id="rId5">
                  <a:extLst>
                    <a:ext uri="{A12FA001-AC4F-418D-AE19-62706E023703}">
                      <ahyp:hlinkClr val="tx"/>
                    </a:ext>
                  </a:extLst>
                </a:hlinkClick>
              </a:rPr>
              <a:t>https://mysteryscience.com/docs/pennsylvania</a:t>
            </a:r>
            <a:endParaRPr sz="1100"/>
          </a:p>
        </p:txBody>
      </p:sp>
      <p:sp>
        <p:nvSpPr>
          <p:cNvPr id="179" name="Google Shape;179;p22"/>
          <p:cNvSpPr txBox="1"/>
          <p:nvPr/>
        </p:nvSpPr>
        <p:spPr>
          <a:xfrm>
            <a:off x="2185900" y="718850"/>
            <a:ext cx="7432800" cy="58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100">
                <a:solidFill>
                  <a:schemeClr val="dk1"/>
                </a:solidFill>
              </a:rPr>
              <a:t>Mystery Science aligns to the Pennsylvania Academic Standards for Science and Technology. The core </a:t>
            </a:r>
            <a:r>
              <a:rPr lang="en" sz="1100">
                <a:solidFill>
                  <a:schemeClr val="dk1"/>
                </a:solidFill>
                <a:highlight>
                  <a:schemeClr val="lt1"/>
                </a:highlight>
              </a:rPr>
              <a:t>lesson (exploration &amp; activity) is designed to take one hour per week. Extensions can expand upon each lesson. </a:t>
            </a:r>
            <a:r>
              <a:rPr lang="en" sz="1100">
                <a:solidFill>
                  <a:schemeClr val="dk1"/>
                </a:solidFill>
              </a:rPr>
              <a:t>To view each lesson’s alignment to 3 dimensional learning (disciplinary core ideas, science and engineering practices, and crosscutting concepts) view our </a:t>
            </a:r>
            <a:r>
              <a:rPr lang="en" sz="1100" u="sng">
                <a:solidFill>
                  <a:schemeClr val="accent3"/>
                </a:solidFill>
                <a:hlinkClick r:id="rId6">
                  <a:extLst>
                    <a:ext uri="{A12FA001-AC4F-418D-AE19-62706E023703}">
                      <ahyp:hlinkClr val="tx"/>
                    </a:ext>
                  </a:extLst>
                </a:hlinkClick>
              </a:rPr>
              <a:t>NGSS Alignment </a:t>
            </a:r>
            <a:r>
              <a:rPr lang="en" sz="1100">
                <a:solidFill>
                  <a:schemeClr val="dk1"/>
                </a:solidFill>
              </a:rPr>
              <a:t>document. </a:t>
            </a:r>
            <a:r>
              <a:rPr lang="en" sz="1100">
                <a:solidFill>
                  <a:schemeClr val="dk1"/>
                </a:solidFill>
                <a:highlight>
                  <a:schemeClr val="lt1"/>
                </a:highlight>
              </a:rPr>
              <a:t>Mini-lessons are 5-minute videos that answer K-5 student questions and can be used as a jumping off point to engage learners for a full lesson planned by the teacher.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p:txBody>
      </p:sp>
      <p:pic>
        <p:nvPicPr>
          <p:cNvPr id="180" name="Google Shape;180;p22"/>
          <p:cNvPicPr preferRelativeResize="0"/>
          <p:nvPr/>
        </p:nvPicPr>
        <p:blipFill>
          <a:blip r:embed="rId7">
            <a:alphaModFix/>
          </a:blip>
          <a:stretch>
            <a:fillRect/>
          </a:stretch>
        </p:blipFill>
        <p:spPr>
          <a:xfrm>
            <a:off x="473425" y="249600"/>
            <a:ext cx="1240299" cy="755075"/>
          </a:xfrm>
          <a:prstGeom prst="rect">
            <a:avLst/>
          </a:prstGeom>
          <a:noFill/>
          <a:ln>
            <a:noFill/>
          </a:ln>
        </p:spPr>
      </p:pic>
      <p:sp>
        <p:nvSpPr>
          <p:cNvPr id="181" name="Google Shape;181;p22"/>
          <p:cNvSpPr txBox="1"/>
          <p:nvPr/>
        </p:nvSpPr>
        <p:spPr>
          <a:xfrm>
            <a:off x="760362" y="424046"/>
            <a:ext cx="762000" cy="224100"/>
          </a:xfrm>
          <a:prstGeom prst="rect">
            <a:avLst/>
          </a:prstGeom>
          <a:noFill/>
          <a:ln>
            <a:noFill/>
          </a:ln>
          <a:effectLst>
            <a:outerShdw blurRad="57150" rotWithShape="0" algn="bl" dir="5400000" dist="19050">
              <a:srgbClr val="000000">
                <a:alpha val="5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b="1" lang="en" sz="1200">
                <a:solidFill>
                  <a:srgbClr val="FFFFFF"/>
                </a:solidFill>
              </a:rPr>
              <a:t>PA</a:t>
            </a:r>
            <a:endParaRPr b="1" sz="1200">
              <a:solidFill>
                <a:srgbClr val="FFFFFF"/>
              </a:solidFill>
            </a:endParaRPr>
          </a:p>
        </p:txBody>
      </p:sp>
      <p:graphicFrame>
        <p:nvGraphicFramePr>
          <p:cNvPr id="182" name="Google Shape;182;p22"/>
          <p:cNvGraphicFramePr/>
          <p:nvPr/>
        </p:nvGraphicFramePr>
        <p:xfrm>
          <a:off x="457192" y="1828803"/>
          <a:ext cx="3000000" cy="3000000"/>
        </p:xfrm>
        <a:graphic>
          <a:graphicData uri="http://schemas.openxmlformats.org/drawingml/2006/table">
            <a:tbl>
              <a:tblPr>
                <a:noFill/>
                <a:tableStyleId>{63CE33A9-565E-4B5A-9EE2-FBF6C4CE3CBB}</a:tableStyleId>
              </a:tblPr>
              <a:tblGrid>
                <a:gridCol w="873525"/>
                <a:gridCol w="733425"/>
                <a:gridCol w="2656100"/>
                <a:gridCol w="934575"/>
                <a:gridCol w="992150"/>
                <a:gridCol w="2954200"/>
              </a:tblGrid>
              <a:tr h="126725">
                <a:tc>
                  <a:txBody>
                    <a:bodyPr/>
                    <a:lstStyle/>
                    <a:p>
                      <a:pPr indent="0" lvl="0" marL="0" rtl="0" algn="ctr">
                        <a:spcBef>
                          <a:spcPts val="0"/>
                        </a:spcBef>
                        <a:spcAft>
                          <a:spcPts val="0"/>
                        </a:spcAft>
                        <a:buNone/>
                      </a:pPr>
                      <a:r>
                        <a:rPr b="1" lang="en" sz="1200"/>
                        <a:t>Strand</a:t>
                      </a:r>
                      <a:endParaRPr b="1" sz="1200">
                        <a:solidFill>
                          <a:schemeClr val="dk1"/>
                        </a:solidFill>
                      </a:endParaRPr>
                    </a:p>
                  </a:txBody>
                  <a:tcPr marT="63500" marB="63500" marR="63500" marL="63500" anchor="ctr">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solidFill>
                            <a:srgbClr val="000000"/>
                          </a:solidFill>
                        </a:rPr>
                        <a:t>Topic</a:t>
                      </a:r>
                      <a:endParaRPr b="1" i="1" sz="1200">
                        <a:solidFill>
                          <a:srgbClr val="000000"/>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Clr>
                          <a:schemeClr val="dk1"/>
                        </a:buClr>
                        <a:buSzPts val="1100"/>
                        <a:buFont typeface="Arial"/>
                        <a:buNone/>
                      </a:pPr>
                      <a:r>
                        <a:rPr b="1" lang="en" sz="1200">
                          <a:solidFill>
                            <a:schemeClr val="dk1"/>
                          </a:solidFill>
                        </a:rPr>
                        <a:t>Pennsylvania Academic Standards for Science and Technology</a:t>
                      </a:r>
                      <a:endParaRPr b="1" sz="1200">
                        <a:solidFill>
                          <a:schemeClr val="dk1"/>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Unit</a:t>
                      </a:r>
                      <a:endParaRPr b="1"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t/>
                      </a:r>
                      <a:endParaRPr b="1"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Lessons</a:t>
                      </a:r>
                      <a:endParaRPr b="1" sz="12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r>
              <a:tr h="126725">
                <a:tc rowSpan="2">
                  <a:txBody>
                    <a:bodyPr/>
                    <a:lstStyle/>
                    <a:p>
                      <a:pPr indent="0" lvl="0" marL="0" rtl="0" algn="ctr">
                        <a:spcBef>
                          <a:spcPts val="0"/>
                        </a:spcBef>
                        <a:spcAft>
                          <a:spcPts val="0"/>
                        </a:spcAft>
                        <a:buNone/>
                      </a:pPr>
                      <a:r>
                        <a:rPr b="1" lang="en" sz="1200">
                          <a:solidFill>
                            <a:schemeClr val="dk1"/>
                          </a:solidFill>
                        </a:rPr>
                        <a:t>Earth &amp; Space Sciences</a:t>
                      </a:r>
                      <a:endParaRPr b="1" sz="1200">
                        <a:solidFill>
                          <a:schemeClr val="dk1"/>
                        </a:solidFill>
                      </a:endParaRPr>
                    </a:p>
                  </a:txBody>
                  <a:tcPr marT="63500" marB="63500" marR="63500" marL="63500" anchor="ctr">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FFF2CC"/>
                    </a:solidFill>
                  </a:tcPr>
                </a:tc>
                <a:tc>
                  <a:txBody>
                    <a:bodyPr/>
                    <a:lstStyle/>
                    <a:p>
                      <a:pPr indent="0" lvl="0" marL="0" rtl="0" algn="ctr">
                        <a:spcBef>
                          <a:spcPts val="0"/>
                        </a:spcBef>
                        <a:spcAft>
                          <a:spcPts val="0"/>
                        </a:spcAft>
                        <a:buNone/>
                      </a:pPr>
                      <a:r>
                        <a:rPr i="1" lang="en" sz="900"/>
                        <a:t>Earth, Structure, Processes, &amp; Cycles</a:t>
                      </a:r>
                      <a:endParaRPr i="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rPr b="1" lang="en" sz="900"/>
                        <a:t>3.3.1.A4 </a:t>
                      </a:r>
                      <a:r>
                        <a:rPr lang="en" sz="900"/>
                        <a:t>Explore and describe that water exists in solid (ice) and liquid (water) form. Explain and illustrate evaporation and condensation.</a:t>
                      </a:r>
                      <a:endParaRPr b="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lang="en" sz="1200" u="sng">
                          <a:solidFill>
                            <a:srgbClr val="1155CC"/>
                          </a:solidFill>
                          <a:hlinkClick r:id="rId8">
                            <a:extLst>
                              <a:ext uri="{A12FA001-AC4F-418D-AE19-62706E023703}">
                                <ahyp:hlinkClr val="tx"/>
                              </a:ext>
                            </a:extLst>
                          </a:hlinkClick>
                        </a:rPr>
                        <a:t>Stormy Skies</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200"/>
                        <a:t>Grade 3</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900">
                          <a:solidFill>
                            <a:schemeClr val="dk1"/>
                          </a:solidFill>
                        </a:rPr>
                        <a:t>Lesson</a:t>
                      </a:r>
                      <a:r>
                        <a:rPr b="1" lang="en" sz="900"/>
                        <a:t> 1: </a:t>
                      </a:r>
                      <a:r>
                        <a:rPr lang="en" sz="900"/>
                        <a:t>Where do clouds come from?</a:t>
                      </a:r>
                      <a:endParaRPr i="1" sz="900">
                        <a:solidFill>
                          <a:schemeClr val="dk1"/>
                        </a:solidFill>
                      </a:endParaRPr>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26725">
                <a:tc vMerge="1"/>
                <a:tc>
                  <a:txBody>
                    <a:bodyPr/>
                    <a:lstStyle/>
                    <a:p>
                      <a:pPr indent="0" lvl="0" marL="0" rtl="0" algn="ctr">
                        <a:spcBef>
                          <a:spcPts val="0"/>
                        </a:spcBef>
                        <a:spcAft>
                          <a:spcPts val="0"/>
                        </a:spcAft>
                        <a:buNone/>
                      </a:pPr>
                      <a:r>
                        <a:rPr i="1" lang="en" sz="900"/>
                        <a:t>Origin &amp; Evolution of the Universe</a:t>
                      </a:r>
                      <a:endParaRPr i="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rPr b="1" lang="en" sz="900"/>
                        <a:t>3.3.2.B1 </a:t>
                      </a:r>
                      <a:r>
                        <a:rPr lang="en" sz="900"/>
                        <a:t>Observe and record: location of the Sun and the Moon in the sky over a day; changes in the appearance of the Moon over a month. Observe, describe, and predict seasonal patterns of sunrise and sunset.</a:t>
                      </a:r>
                      <a:endParaRPr b="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lang="en" sz="1200" u="sng">
                          <a:solidFill>
                            <a:srgbClr val="1155CC"/>
                          </a:solidFill>
                          <a:hlinkClick r:id="rId9">
                            <a:extLst>
                              <a:ext uri="{A12FA001-AC4F-418D-AE19-62706E023703}">
                                <ahyp:hlinkClr val="tx"/>
                              </a:ext>
                            </a:extLst>
                          </a:hlinkClick>
                        </a:rPr>
                        <a:t>Spinning Sky</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200"/>
                        <a:t>Grade 3</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900">
                          <a:solidFill>
                            <a:schemeClr val="dk1"/>
                          </a:solidFill>
                        </a:rPr>
                        <a:t>Lesson</a:t>
                      </a:r>
                      <a:r>
                        <a:rPr b="1" lang="en" sz="900"/>
                        <a:t> 3: </a:t>
                      </a:r>
                      <a:r>
                        <a:rPr lang="en" sz="900"/>
                        <a:t>How can the sun help you if you’re lost?</a:t>
                      </a:r>
                      <a:endParaRPr sz="900"/>
                    </a:p>
                    <a:p>
                      <a:pPr indent="0" lvl="0" marL="0" rtl="0" algn="l">
                        <a:lnSpc>
                          <a:spcPct val="115000"/>
                        </a:lnSpc>
                        <a:spcBef>
                          <a:spcPts val="0"/>
                        </a:spcBef>
                        <a:spcAft>
                          <a:spcPts val="0"/>
                        </a:spcAft>
                        <a:buNone/>
                      </a:pPr>
                      <a:r>
                        <a:rPr b="1" lang="en" sz="900">
                          <a:solidFill>
                            <a:schemeClr val="dk1"/>
                          </a:solidFill>
                        </a:rPr>
                        <a:t>Lesson</a:t>
                      </a:r>
                      <a:r>
                        <a:rPr b="1" lang="en" sz="900"/>
                        <a:t> 4, Read Along: </a:t>
                      </a:r>
                      <a:r>
                        <a:rPr lang="en" sz="900"/>
                        <a:t>Why do you have to go to bed early in the summer?</a:t>
                      </a:r>
                      <a:endParaRPr sz="900"/>
                    </a:p>
                    <a:p>
                      <a:pPr indent="0" lvl="0" marL="0" rtl="0" algn="l">
                        <a:lnSpc>
                          <a:spcPct val="115000"/>
                        </a:lnSpc>
                        <a:spcBef>
                          <a:spcPts val="0"/>
                        </a:spcBef>
                        <a:spcAft>
                          <a:spcPts val="0"/>
                        </a:spcAft>
                        <a:buNone/>
                      </a:pPr>
                      <a:r>
                        <a:rPr b="1" lang="en" sz="900">
                          <a:solidFill>
                            <a:schemeClr val="dk1"/>
                          </a:solidFill>
                        </a:rPr>
                        <a:t>Lesson</a:t>
                      </a:r>
                      <a:r>
                        <a:rPr b="1" lang="en" sz="900"/>
                        <a:t> 5: </a:t>
                      </a:r>
                      <a:r>
                        <a:rPr lang="en" sz="900"/>
                        <a:t>Why do the stars come out at night?</a:t>
                      </a:r>
                      <a:endParaRPr sz="900"/>
                    </a:p>
                    <a:p>
                      <a:pPr indent="0" lvl="0" marL="0" rtl="0" algn="l">
                        <a:lnSpc>
                          <a:spcPct val="115000"/>
                        </a:lnSpc>
                        <a:spcBef>
                          <a:spcPts val="0"/>
                        </a:spcBef>
                        <a:spcAft>
                          <a:spcPts val="0"/>
                        </a:spcAft>
                        <a:buNone/>
                      </a:pPr>
                      <a:r>
                        <a:rPr b="1" lang="en" sz="900">
                          <a:solidFill>
                            <a:schemeClr val="dk1"/>
                          </a:solidFill>
                        </a:rPr>
                        <a:t>Lesson</a:t>
                      </a:r>
                      <a:r>
                        <a:rPr b="1" lang="en" sz="900"/>
                        <a:t> 6, Read Along: </a:t>
                      </a:r>
                      <a:r>
                        <a:rPr lang="en" sz="900"/>
                        <a:t>How can stars help you if you get lost?</a:t>
                      </a:r>
                      <a:endParaRPr i="1" sz="900">
                        <a:solidFill>
                          <a:schemeClr val="dk1"/>
                        </a:solidFill>
                      </a:endParaRPr>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126725">
                <a:tc rowSpan="5">
                  <a:txBody>
                    <a:bodyPr/>
                    <a:lstStyle/>
                    <a:p>
                      <a:pPr indent="0" lvl="0" marL="0" rtl="0" algn="ctr">
                        <a:spcBef>
                          <a:spcPts val="0"/>
                        </a:spcBef>
                        <a:spcAft>
                          <a:spcPts val="0"/>
                        </a:spcAft>
                        <a:buNone/>
                      </a:pPr>
                      <a:r>
                        <a:rPr b="1" lang="en" sz="1200">
                          <a:solidFill>
                            <a:schemeClr val="dk1"/>
                          </a:solidFill>
                        </a:rPr>
                        <a:t>Physical Sciences</a:t>
                      </a:r>
                      <a:endParaRPr b="1" sz="1200"/>
                    </a:p>
                  </a:txBody>
                  <a:tcPr marT="63500" marB="63500" marR="63500" marL="63500" anchor="ctr">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FFF2CC"/>
                    </a:solidFill>
                  </a:tcPr>
                </a:tc>
                <a:tc rowSpan="3">
                  <a:txBody>
                    <a:bodyPr/>
                    <a:lstStyle/>
                    <a:p>
                      <a:pPr indent="0" lvl="0" marL="0" rtl="0" algn="ctr">
                        <a:spcBef>
                          <a:spcPts val="0"/>
                        </a:spcBef>
                        <a:spcAft>
                          <a:spcPts val="0"/>
                        </a:spcAft>
                        <a:buNone/>
                      </a:pPr>
                      <a:r>
                        <a:rPr i="1" lang="en" sz="900"/>
                        <a:t>Chemistry</a:t>
                      </a:r>
                      <a:endParaRPr i="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rPr b="1" lang="en" sz="900"/>
                        <a:t>3.2.2.A3 </a:t>
                      </a:r>
                      <a:r>
                        <a:rPr lang="en" sz="900"/>
                        <a:t>Demonstrate how heating and cooling may cause changes in the properties of materials.</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Clr>
                          <a:schemeClr val="dk1"/>
                        </a:buClr>
                        <a:buSzPts val="1100"/>
                        <a:buFont typeface="Arial"/>
                        <a:buNone/>
                      </a:pPr>
                      <a:r>
                        <a:rPr i="1" lang="en" sz="900">
                          <a:solidFill>
                            <a:schemeClr val="dk1"/>
                          </a:solidFill>
                        </a:rPr>
                        <a:t>Pennsylvania specific standard</a:t>
                      </a:r>
                      <a:endParaRPr/>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26725">
                <a:tc vMerge="1"/>
                <a:tc vMerge="1"/>
                <a:tc>
                  <a:txBody>
                    <a:bodyPr/>
                    <a:lstStyle/>
                    <a:p>
                      <a:pPr indent="0" lvl="0" marL="0" rtl="0" algn="l">
                        <a:spcBef>
                          <a:spcPts val="0"/>
                        </a:spcBef>
                        <a:spcAft>
                          <a:spcPts val="0"/>
                        </a:spcAft>
                        <a:buNone/>
                      </a:pPr>
                      <a:r>
                        <a:rPr b="1" lang="en" sz="900"/>
                        <a:t>3.2.2.A4 </a:t>
                      </a:r>
                      <a:r>
                        <a:rPr lang="en" sz="900"/>
                        <a:t>Experiment and explain what happens when two or more substances are combined (e.g. mixing, dissolving, and separated (e.g. filtering, evaporation).</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Clr>
                          <a:schemeClr val="dk1"/>
                        </a:buClr>
                        <a:buSzPts val="1100"/>
                        <a:buFont typeface="Arial"/>
                        <a:buNone/>
                      </a:pPr>
                      <a:r>
                        <a:rPr i="1" lang="en" sz="900">
                          <a:solidFill>
                            <a:schemeClr val="dk1"/>
                          </a:solidFill>
                        </a:rPr>
                        <a:t>Pennsylvania specific standard</a:t>
                      </a:r>
                      <a:endParaRPr/>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26725">
                <a:tc vMerge="1"/>
                <a:tc vMerge="1"/>
                <a:tc>
                  <a:txBody>
                    <a:bodyPr/>
                    <a:lstStyle/>
                    <a:p>
                      <a:pPr indent="0" lvl="0" marL="0" rtl="0" algn="l">
                        <a:spcBef>
                          <a:spcPts val="0"/>
                        </a:spcBef>
                        <a:spcAft>
                          <a:spcPts val="0"/>
                        </a:spcAft>
                        <a:buNone/>
                      </a:pPr>
                      <a:r>
                        <a:rPr b="1" lang="en" sz="900"/>
                        <a:t>3.2.2.A5 Unifying Themes (Constancy &amp; Change):</a:t>
                      </a:r>
                      <a:endParaRPr b="1" sz="900"/>
                    </a:p>
                    <a:p>
                      <a:pPr indent="0" lvl="0" marL="0" rtl="0" algn="l">
                        <a:spcBef>
                          <a:spcPts val="0"/>
                        </a:spcBef>
                        <a:spcAft>
                          <a:spcPts val="0"/>
                        </a:spcAft>
                        <a:buNone/>
                      </a:pPr>
                      <a:r>
                        <a:rPr lang="en" sz="900"/>
                        <a:t>Recognize that everything is made of matter.</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Clr>
                          <a:schemeClr val="dk1"/>
                        </a:buClr>
                        <a:buSzPts val="1100"/>
                        <a:buFont typeface="Arial"/>
                        <a:buNone/>
                      </a:pPr>
                      <a:r>
                        <a:rPr i="1" lang="en" sz="900">
                          <a:solidFill>
                            <a:schemeClr val="dk1"/>
                          </a:solidFill>
                        </a:rPr>
                        <a:t>Pennsylvania specific standard</a:t>
                      </a:r>
                      <a:endParaRPr/>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26725">
                <a:tc vMerge="1"/>
                <a:tc rowSpan="2">
                  <a:txBody>
                    <a:bodyPr/>
                    <a:lstStyle/>
                    <a:p>
                      <a:pPr indent="0" lvl="0" marL="0" rtl="0" algn="ctr">
                        <a:spcBef>
                          <a:spcPts val="0"/>
                        </a:spcBef>
                        <a:spcAft>
                          <a:spcPts val="0"/>
                        </a:spcAft>
                        <a:buNone/>
                      </a:pPr>
                      <a:r>
                        <a:rPr lang="en" sz="900"/>
                        <a:t>Physics</a:t>
                      </a:r>
                      <a:endParaRPr i="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rPr b="1" lang="en" sz="900"/>
                        <a:t>3.2.2.B2 </a:t>
                      </a:r>
                      <a:r>
                        <a:rPr lang="en" sz="900"/>
                        <a:t>Explore and describe how different forms of energy cause change (e.g. sunlight, heat, wind)</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lang="en" sz="1200" u="sng">
                          <a:solidFill>
                            <a:srgbClr val="1155CC"/>
                          </a:solidFill>
                          <a:hlinkClick r:id="rId10">
                            <a:extLst>
                              <a:ext uri="{A12FA001-AC4F-418D-AE19-62706E023703}">
                                <ahyp:hlinkClr val="tx"/>
                              </a:ext>
                            </a:extLst>
                          </a:hlinkClick>
                        </a:rPr>
                        <a:t>Stormy Skies</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200"/>
                        <a:t>Grade 3</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900">
                          <a:solidFill>
                            <a:schemeClr val="dk1"/>
                          </a:solidFill>
                        </a:rPr>
                        <a:t>Lesson</a:t>
                      </a:r>
                      <a:r>
                        <a:rPr b="1" lang="en" sz="900"/>
                        <a:t> 4: </a:t>
                      </a:r>
                      <a:r>
                        <a:rPr lang="en" sz="900"/>
                        <a:t>How can you keep a house from blowing away in a windstorm?</a:t>
                      </a:r>
                      <a:endParaRPr sz="9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26725">
                <a:tc vMerge="1"/>
                <a:tc vMerge="1"/>
                <a:tc>
                  <a:txBody>
                    <a:bodyPr/>
                    <a:lstStyle/>
                    <a:p>
                      <a:pPr indent="0" lvl="0" marL="0" rtl="0" algn="l">
                        <a:spcBef>
                          <a:spcPts val="0"/>
                        </a:spcBef>
                        <a:spcAft>
                          <a:spcPts val="0"/>
                        </a:spcAft>
                        <a:buNone/>
                      </a:pPr>
                      <a:r>
                        <a:rPr b="1" lang="en" sz="900"/>
                        <a:t>3.2.2.B6 Unifying Themes (Energy): </a:t>
                      </a:r>
                      <a:r>
                        <a:rPr lang="en" sz="900"/>
                        <a:t>Recognize that light from the sun is an important source of energy for living and non-living systems and some source of energy is needed for all organisms to stay alive and grow.</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t/>
                      </a:r>
                      <a:endParaRPr/>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23"/>
          <p:cNvSpPr txBox="1"/>
          <p:nvPr/>
        </p:nvSpPr>
        <p:spPr>
          <a:xfrm>
            <a:off x="2164300" y="228600"/>
            <a:ext cx="7652700" cy="582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3000">
                <a:solidFill>
                  <a:srgbClr val="521B99"/>
                </a:solidFill>
                <a:latin typeface="Nunito"/>
                <a:ea typeface="Nunito"/>
                <a:cs typeface="Nunito"/>
                <a:sym typeface="Nunito"/>
              </a:rPr>
              <a:t>Grade 3</a:t>
            </a:r>
            <a:endParaRPr sz="1100">
              <a:solidFill>
                <a:srgbClr val="000000"/>
              </a:solidFill>
            </a:endParaRPr>
          </a:p>
        </p:txBody>
      </p:sp>
      <p:pic>
        <p:nvPicPr>
          <p:cNvPr id="188" name="Google Shape;188;p23"/>
          <p:cNvPicPr preferRelativeResize="0"/>
          <p:nvPr/>
        </p:nvPicPr>
        <p:blipFill rotWithShape="1">
          <a:blip r:embed="rId3">
            <a:alphaModFix/>
          </a:blip>
          <a:srcRect b="0" l="0" r="0" t="0"/>
          <a:stretch/>
        </p:blipFill>
        <p:spPr>
          <a:xfrm>
            <a:off x="488525" y="1217149"/>
            <a:ext cx="1240300" cy="289775"/>
          </a:xfrm>
          <a:prstGeom prst="rect">
            <a:avLst/>
          </a:prstGeom>
          <a:noFill/>
          <a:ln>
            <a:noFill/>
          </a:ln>
        </p:spPr>
      </p:pic>
      <p:cxnSp>
        <p:nvCxnSpPr>
          <p:cNvPr id="189" name="Google Shape;189;p23"/>
          <p:cNvCxnSpPr/>
          <p:nvPr/>
        </p:nvCxnSpPr>
        <p:spPr>
          <a:xfrm>
            <a:off x="1997375" y="249600"/>
            <a:ext cx="0" cy="1273800"/>
          </a:xfrm>
          <a:prstGeom prst="straightConnector1">
            <a:avLst/>
          </a:prstGeom>
          <a:noFill/>
          <a:ln cap="flat" cmpd="sng" w="38100">
            <a:solidFill>
              <a:srgbClr val="674EA7"/>
            </a:solidFill>
            <a:prstDash val="solid"/>
            <a:round/>
            <a:headEnd len="med" w="med" type="none"/>
            <a:tailEnd len="med" w="med" type="none"/>
          </a:ln>
        </p:spPr>
      </p:cxnSp>
      <p:pic>
        <p:nvPicPr>
          <p:cNvPr id="190" name="Google Shape;190;p23"/>
          <p:cNvPicPr preferRelativeResize="0"/>
          <p:nvPr/>
        </p:nvPicPr>
        <p:blipFill rotWithShape="1">
          <a:blip r:embed="rId4">
            <a:alphaModFix/>
          </a:blip>
          <a:srcRect b="0" l="0" r="0" t="0"/>
          <a:stretch/>
        </p:blipFill>
        <p:spPr>
          <a:xfrm>
            <a:off x="4529138" y="7216325"/>
            <a:ext cx="1000125" cy="257175"/>
          </a:xfrm>
          <a:prstGeom prst="rect">
            <a:avLst/>
          </a:prstGeom>
          <a:noFill/>
          <a:ln>
            <a:noFill/>
          </a:ln>
        </p:spPr>
      </p:pic>
      <p:sp>
        <p:nvSpPr>
          <p:cNvPr id="191" name="Google Shape;191;p23"/>
          <p:cNvSpPr txBox="1"/>
          <p:nvPr/>
        </p:nvSpPr>
        <p:spPr>
          <a:xfrm>
            <a:off x="488525" y="7216325"/>
            <a:ext cx="3620400" cy="68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u="sng">
                <a:solidFill>
                  <a:srgbClr val="1155CC"/>
                </a:solidFill>
                <a:hlinkClick r:id="rId5">
                  <a:extLst>
                    <a:ext uri="{A12FA001-AC4F-418D-AE19-62706E023703}">
                      <ahyp:hlinkClr val="tx"/>
                    </a:ext>
                  </a:extLst>
                </a:hlinkClick>
              </a:rPr>
              <a:t>https://mysteryscience.com/docs/pennsylvania</a:t>
            </a:r>
            <a:endParaRPr sz="1100"/>
          </a:p>
        </p:txBody>
      </p:sp>
      <p:sp>
        <p:nvSpPr>
          <p:cNvPr id="192" name="Google Shape;192;p23"/>
          <p:cNvSpPr txBox="1"/>
          <p:nvPr/>
        </p:nvSpPr>
        <p:spPr>
          <a:xfrm>
            <a:off x="2185900" y="718850"/>
            <a:ext cx="7432800" cy="58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100">
                <a:solidFill>
                  <a:schemeClr val="dk1"/>
                </a:solidFill>
              </a:rPr>
              <a:t>Mystery Science aligns to the Pennsylvania Academic Standards for Science and Technology. The core </a:t>
            </a:r>
            <a:r>
              <a:rPr lang="en" sz="1100">
                <a:solidFill>
                  <a:schemeClr val="dk1"/>
                </a:solidFill>
                <a:highlight>
                  <a:schemeClr val="lt1"/>
                </a:highlight>
              </a:rPr>
              <a:t>lesson (exploration &amp; activity) is designed to take one hour per week. Extensions can expand upon each lesson. </a:t>
            </a:r>
            <a:r>
              <a:rPr lang="en" sz="1100">
                <a:solidFill>
                  <a:schemeClr val="dk1"/>
                </a:solidFill>
              </a:rPr>
              <a:t>To view each lesson’s alignment to 3 dimensional learning (disciplinary core ideas, science and engineering practices, and crosscutting concepts) view our </a:t>
            </a:r>
            <a:r>
              <a:rPr lang="en" sz="1100" u="sng">
                <a:solidFill>
                  <a:schemeClr val="accent3"/>
                </a:solidFill>
                <a:hlinkClick r:id="rId6">
                  <a:extLst>
                    <a:ext uri="{A12FA001-AC4F-418D-AE19-62706E023703}">
                      <ahyp:hlinkClr val="tx"/>
                    </a:ext>
                  </a:extLst>
                </a:hlinkClick>
              </a:rPr>
              <a:t>NGSS Alignment </a:t>
            </a:r>
            <a:r>
              <a:rPr lang="en" sz="1100">
                <a:solidFill>
                  <a:schemeClr val="dk1"/>
                </a:solidFill>
              </a:rPr>
              <a:t>document. </a:t>
            </a:r>
            <a:r>
              <a:rPr lang="en" sz="1100">
                <a:solidFill>
                  <a:schemeClr val="dk1"/>
                </a:solidFill>
                <a:highlight>
                  <a:schemeClr val="lt1"/>
                </a:highlight>
              </a:rPr>
              <a:t>Mini-lessons are 5-minute videos that answer K-5 student questions and can be used as a jumping off point to engage learners for a full lesson planned by the teacher.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p:txBody>
      </p:sp>
      <p:pic>
        <p:nvPicPr>
          <p:cNvPr id="193" name="Google Shape;193;p23"/>
          <p:cNvPicPr preferRelativeResize="0"/>
          <p:nvPr/>
        </p:nvPicPr>
        <p:blipFill>
          <a:blip r:embed="rId7">
            <a:alphaModFix/>
          </a:blip>
          <a:stretch>
            <a:fillRect/>
          </a:stretch>
        </p:blipFill>
        <p:spPr>
          <a:xfrm>
            <a:off x="473425" y="249600"/>
            <a:ext cx="1240299" cy="755075"/>
          </a:xfrm>
          <a:prstGeom prst="rect">
            <a:avLst/>
          </a:prstGeom>
          <a:noFill/>
          <a:ln>
            <a:noFill/>
          </a:ln>
        </p:spPr>
      </p:pic>
      <p:sp>
        <p:nvSpPr>
          <p:cNvPr id="194" name="Google Shape;194;p23"/>
          <p:cNvSpPr txBox="1"/>
          <p:nvPr/>
        </p:nvSpPr>
        <p:spPr>
          <a:xfrm>
            <a:off x="760362" y="424046"/>
            <a:ext cx="762000" cy="224100"/>
          </a:xfrm>
          <a:prstGeom prst="rect">
            <a:avLst/>
          </a:prstGeom>
          <a:noFill/>
          <a:ln>
            <a:noFill/>
          </a:ln>
          <a:effectLst>
            <a:outerShdw blurRad="57150" rotWithShape="0" algn="bl" dir="5400000" dist="19050">
              <a:srgbClr val="000000">
                <a:alpha val="5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b="1" lang="en" sz="1200">
                <a:solidFill>
                  <a:srgbClr val="FFFFFF"/>
                </a:solidFill>
              </a:rPr>
              <a:t>PA</a:t>
            </a:r>
            <a:endParaRPr b="1" sz="1200">
              <a:solidFill>
                <a:srgbClr val="FFFFFF"/>
              </a:solidFill>
            </a:endParaRPr>
          </a:p>
        </p:txBody>
      </p:sp>
      <p:graphicFrame>
        <p:nvGraphicFramePr>
          <p:cNvPr id="195" name="Google Shape;195;p23"/>
          <p:cNvGraphicFramePr/>
          <p:nvPr/>
        </p:nvGraphicFramePr>
        <p:xfrm>
          <a:off x="457192" y="1828803"/>
          <a:ext cx="3000000" cy="3000000"/>
        </p:xfrm>
        <a:graphic>
          <a:graphicData uri="http://schemas.openxmlformats.org/drawingml/2006/table">
            <a:tbl>
              <a:tblPr>
                <a:noFill/>
                <a:tableStyleId>{63CE33A9-565E-4B5A-9EE2-FBF6C4CE3CBB}</a:tableStyleId>
              </a:tblPr>
              <a:tblGrid>
                <a:gridCol w="902300"/>
                <a:gridCol w="695450"/>
                <a:gridCol w="2809200"/>
                <a:gridCol w="988350"/>
                <a:gridCol w="951075"/>
                <a:gridCol w="2797600"/>
              </a:tblGrid>
              <a:tr h="182050">
                <a:tc>
                  <a:txBody>
                    <a:bodyPr/>
                    <a:lstStyle/>
                    <a:p>
                      <a:pPr indent="0" lvl="0" marL="0" rtl="0" algn="ctr">
                        <a:spcBef>
                          <a:spcPts val="0"/>
                        </a:spcBef>
                        <a:spcAft>
                          <a:spcPts val="0"/>
                        </a:spcAft>
                        <a:buNone/>
                      </a:pPr>
                      <a:r>
                        <a:rPr b="1" lang="en" sz="1200"/>
                        <a:t>Strand</a:t>
                      </a:r>
                      <a:endParaRPr b="1" sz="1200"/>
                    </a:p>
                  </a:txBody>
                  <a:tcPr marT="63500" marB="63500" marR="63500" marL="63500" anchor="ctr">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solidFill>
                            <a:srgbClr val="000000"/>
                          </a:solidFill>
                        </a:rPr>
                        <a:t>Topic</a:t>
                      </a:r>
                      <a:endParaRPr b="1" sz="1200">
                        <a:solidFill>
                          <a:srgbClr val="000000"/>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Clr>
                          <a:schemeClr val="dk1"/>
                        </a:buClr>
                        <a:buSzPts val="1100"/>
                        <a:buFont typeface="Arial"/>
                        <a:buNone/>
                      </a:pPr>
                      <a:r>
                        <a:rPr b="1" lang="en" sz="1200">
                          <a:solidFill>
                            <a:schemeClr val="dk1"/>
                          </a:solidFill>
                        </a:rPr>
                        <a:t>Pennsylvania Academic Standards for Science and Technology</a:t>
                      </a:r>
                      <a:endParaRPr b="1" sz="1200">
                        <a:solidFill>
                          <a:schemeClr val="dk1"/>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Unit</a:t>
                      </a:r>
                      <a:endParaRPr b="1"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Grade</a:t>
                      </a:r>
                      <a:endParaRPr b="1"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Lessons</a:t>
                      </a:r>
                      <a:endParaRPr b="1" sz="12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r>
              <a:tr h="126725">
                <a:tc rowSpan="9">
                  <a:txBody>
                    <a:bodyPr/>
                    <a:lstStyle/>
                    <a:p>
                      <a:pPr indent="0" lvl="0" marL="0" rtl="0" algn="ctr">
                        <a:spcBef>
                          <a:spcPts val="0"/>
                        </a:spcBef>
                        <a:spcAft>
                          <a:spcPts val="0"/>
                        </a:spcAft>
                        <a:buNone/>
                      </a:pPr>
                      <a:r>
                        <a:rPr b="1" lang="en" sz="1200"/>
                        <a:t>Biological Sciences</a:t>
                      </a:r>
                      <a:endParaRPr b="1" sz="1200"/>
                    </a:p>
                  </a:txBody>
                  <a:tcPr marT="63500" marB="63500" marR="63500" marL="63500" anchor="ctr">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EAD3"/>
                    </a:solidFill>
                  </a:tcPr>
                </a:tc>
                <a:tc>
                  <a:txBody>
                    <a:bodyPr/>
                    <a:lstStyle/>
                    <a:p>
                      <a:pPr indent="0" lvl="0" marL="0" rtl="0" algn="ctr">
                        <a:spcBef>
                          <a:spcPts val="0"/>
                        </a:spcBef>
                        <a:spcAft>
                          <a:spcPts val="0"/>
                        </a:spcAft>
                        <a:buNone/>
                      </a:pPr>
                      <a:r>
                        <a:rPr i="1" lang="en" sz="900"/>
                        <a:t>Evolution</a:t>
                      </a:r>
                      <a:endParaRPr i="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rPr b="1" lang="en" sz="800"/>
                        <a:t>3.1.3.C1 </a:t>
                      </a:r>
                      <a:r>
                        <a:rPr lang="en" sz="800"/>
                        <a:t>Recognize that plants survive through adaptations, such as stem growth towards light and root growth downward in response to gravity. Recognize that many plants and animals can survive harsh environments because of seasonal behaviors (e.g. hibernation, migration, trees shedding leaves).</a:t>
                      </a:r>
                      <a:endParaRPr b="1" sz="800">
                        <a:solidFill>
                          <a:schemeClr val="dk1"/>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rowSpan="2">
                  <a:txBody>
                    <a:bodyPr/>
                    <a:lstStyle/>
                    <a:p>
                      <a:pPr indent="0" lvl="0" marL="0" rtl="0" algn="ctr">
                        <a:spcBef>
                          <a:spcPts val="0"/>
                        </a:spcBef>
                        <a:spcAft>
                          <a:spcPts val="0"/>
                        </a:spcAft>
                        <a:buNone/>
                      </a:pPr>
                      <a:r>
                        <a:rPr lang="en" sz="1200" u="sng">
                          <a:solidFill>
                            <a:schemeClr val="hlink"/>
                          </a:solidFill>
                          <a:hlinkClick r:id="rId8"/>
                        </a:rPr>
                        <a:t>Power of Flowers</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rowSpan="2">
                  <a:txBody>
                    <a:bodyPr/>
                    <a:lstStyle/>
                    <a:p>
                      <a:pPr indent="0" lvl="0" marL="0" rtl="0" algn="ctr">
                        <a:spcBef>
                          <a:spcPts val="0"/>
                        </a:spcBef>
                        <a:spcAft>
                          <a:spcPts val="0"/>
                        </a:spcAft>
                        <a:buNone/>
                      </a:pPr>
                      <a:r>
                        <a:rPr lang="en" sz="1200"/>
                        <a:t>Grade 3</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rowSpan="2">
                  <a:txBody>
                    <a:bodyPr/>
                    <a:lstStyle/>
                    <a:p>
                      <a:pPr indent="0" lvl="0" marL="0" rtl="0" algn="l">
                        <a:lnSpc>
                          <a:spcPct val="115000"/>
                        </a:lnSpc>
                        <a:spcBef>
                          <a:spcPts val="0"/>
                        </a:spcBef>
                        <a:spcAft>
                          <a:spcPts val="0"/>
                        </a:spcAft>
                        <a:buNone/>
                      </a:pPr>
                      <a:r>
                        <a:rPr b="1" lang="en" sz="800">
                          <a:solidFill>
                            <a:schemeClr val="dk1"/>
                          </a:solidFill>
                        </a:rPr>
                        <a:t>Lesson</a:t>
                      </a:r>
                      <a:r>
                        <a:rPr b="1" lang="en" sz="800"/>
                        <a:t> 1: </a:t>
                      </a:r>
                      <a:r>
                        <a:rPr lang="en" sz="800"/>
                        <a:t>Why do plants grow flowers?</a:t>
                      </a:r>
                      <a:endParaRPr sz="800"/>
                    </a:p>
                    <a:p>
                      <a:pPr indent="0" lvl="0" marL="0" rtl="0" algn="l">
                        <a:lnSpc>
                          <a:spcPct val="115000"/>
                        </a:lnSpc>
                        <a:spcBef>
                          <a:spcPts val="0"/>
                        </a:spcBef>
                        <a:spcAft>
                          <a:spcPts val="0"/>
                        </a:spcAft>
                        <a:buNone/>
                      </a:pPr>
                      <a:r>
                        <a:rPr b="1" lang="en" sz="800">
                          <a:solidFill>
                            <a:schemeClr val="dk1"/>
                          </a:solidFill>
                        </a:rPr>
                        <a:t>Lesson</a:t>
                      </a:r>
                      <a:r>
                        <a:rPr b="1" lang="en" sz="800"/>
                        <a:t> 2: </a:t>
                      </a:r>
                      <a:r>
                        <a:rPr lang="en" sz="800"/>
                        <a:t>Why do plants give us fruit? </a:t>
                      </a:r>
                      <a:endParaRPr sz="8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26725">
                <a:tc vMerge="1"/>
                <a:tc rowSpan="4">
                  <a:txBody>
                    <a:bodyPr/>
                    <a:lstStyle/>
                    <a:p>
                      <a:pPr indent="0" lvl="0" marL="0" rtl="0" algn="ctr">
                        <a:spcBef>
                          <a:spcPts val="0"/>
                        </a:spcBef>
                        <a:spcAft>
                          <a:spcPts val="0"/>
                        </a:spcAft>
                        <a:buNone/>
                      </a:pPr>
                      <a:r>
                        <a:rPr i="1" lang="en" sz="900">
                          <a:solidFill>
                            <a:schemeClr val="dk1"/>
                          </a:solidFill>
                        </a:rPr>
                        <a:t>Organisms &amp; Cells</a:t>
                      </a:r>
                      <a:endParaRPr i="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Clr>
                          <a:schemeClr val="dk1"/>
                        </a:buClr>
                        <a:buSzPts val="1100"/>
                        <a:buFont typeface="Arial"/>
                        <a:buNone/>
                      </a:pPr>
                      <a:r>
                        <a:rPr b="1" lang="en" sz="800">
                          <a:solidFill>
                            <a:schemeClr val="dk1"/>
                          </a:solidFill>
                        </a:rPr>
                        <a:t>3.1.3.A5 </a:t>
                      </a:r>
                      <a:r>
                        <a:rPr lang="en" sz="800">
                          <a:solidFill>
                            <a:schemeClr val="dk1"/>
                          </a:solidFill>
                        </a:rPr>
                        <a:t>Identify the structures in plants that are responsible for food production, support, water transport, reproduction, growth, and protection.</a:t>
                      </a:r>
                      <a:endParaRPr b="1" sz="800">
                        <a:solidFill>
                          <a:schemeClr val="dk1"/>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vMerge="1"/>
                <a:tc vMerge="1"/>
                <a:tc vMerge="1"/>
              </a:tr>
              <a:tr h="126725">
                <a:tc vMerge="1"/>
                <a:tc vMerge="1"/>
                <a:tc>
                  <a:txBody>
                    <a:bodyPr/>
                    <a:lstStyle/>
                    <a:p>
                      <a:pPr indent="0" lvl="0" marL="0" rtl="0" algn="l">
                        <a:spcBef>
                          <a:spcPts val="0"/>
                        </a:spcBef>
                        <a:spcAft>
                          <a:spcPts val="0"/>
                        </a:spcAft>
                        <a:buNone/>
                      </a:pPr>
                      <a:r>
                        <a:rPr b="1" lang="en" sz="800">
                          <a:solidFill>
                            <a:schemeClr val="dk1"/>
                          </a:solidFill>
                        </a:rPr>
                        <a:t>3.1.3.A1 </a:t>
                      </a:r>
                      <a:r>
                        <a:rPr lang="en" sz="800">
                          <a:solidFill>
                            <a:schemeClr val="dk1"/>
                          </a:solidFill>
                        </a:rPr>
                        <a:t>Describe characteristics of living things that help to identify and classify them.</a:t>
                      </a:r>
                      <a:endParaRPr sz="800">
                        <a:solidFill>
                          <a:schemeClr val="dk1"/>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Clr>
                          <a:schemeClr val="dk1"/>
                        </a:buClr>
                        <a:buSzPts val="1100"/>
                        <a:buFont typeface="Arial"/>
                        <a:buNone/>
                      </a:pPr>
                      <a:r>
                        <a:rPr lang="en" sz="1200" u="sng">
                          <a:solidFill>
                            <a:schemeClr val="accent3"/>
                          </a:solidFill>
                          <a:hlinkClick r:id="rId9">
                            <a:extLst>
                              <a:ext uri="{A12FA001-AC4F-418D-AE19-62706E023703}">
                                <ahyp:hlinkClr val="tx"/>
                              </a:ext>
                            </a:extLst>
                          </a:hlinkClick>
                        </a:rPr>
                        <a:t>Mini-lessons</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Clr>
                          <a:schemeClr val="dk1"/>
                        </a:buClr>
                        <a:buSzPts val="1100"/>
                        <a:buFont typeface="Arial"/>
                        <a:buNone/>
                      </a:pPr>
                      <a:r>
                        <a:rPr b="1" lang="en" sz="800">
                          <a:solidFill>
                            <a:schemeClr val="dk1"/>
                          </a:solidFill>
                        </a:rPr>
                        <a:t>Mini-lesson: </a:t>
                      </a:r>
                      <a:r>
                        <a:rPr lang="en" sz="800">
                          <a:solidFill>
                            <a:schemeClr val="dk1"/>
                          </a:solidFill>
                        </a:rPr>
                        <a:t>What is the biggest spider in the world?**</a:t>
                      </a:r>
                      <a:endParaRPr sz="800">
                        <a:solidFill>
                          <a:schemeClr val="dk1"/>
                        </a:solidFill>
                      </a:endParaRPr>
                    </a:p>
                    <a:p>
                      <a:pPr indent="0" lvl="0" marL="0" rtl="0" algn="l">
                        <a:lnSpc>
                          <a:spcPct val="115000"/>
                        </a:lnSpc>
                        <a:spcBef>
                          <a:spcPts val="0"/>
                        </a:spcBef>
                        <a:spcAft>
                          <a:spcPts val="0"/>
                        </a:spcAft>
                        <a:buClr>
                          <a:schemeClr val="dk1"/>
                        </a:buClr>
                        <a:buSzPts val="1100"/>
                        <a:buFont typeface="Arial"/>
                        <a:buNone/>
                      </a:pPr>
                      <a:r>
                        <a:rPr b="1" lang="en" sz="800">
                          <a:solidFill>
                            <a:schemeClr val="dk1"/>
                          </a:solidFill>
                        </a:rPr>
                        <a:t>Mini-lesson: </a:t>
                      </a:r>
                      <a:r>
                        <a:rPr lang="en" sz="800">
                          <a:solidFill>
                            <a:schemeClr val="dk1"/>
                          </a:solidFill>
                        </a:rPr>
                        <a:t>Why are so many people scared of bugs?**</a:t>
                      </a:r>
                      <a:endParaRPr sz="800">
                        <a:solidFill>
                          <a:schemeClr val="dk1"/>
                        </a:solidFill>
                      </a:endParaRPr>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26725">
                <a:tc vMerge="1"/>
                <a:tc vMerge="1"/>
                <a:tc>
                  <a:txBody>
                    <a:bodyPr/>
                    <a:lstStyle/>
                    <a:p>
                      <a:pPr indent="0" lvl="0" marL="0" rtl="0" algn="l">
                        <a:spcBef>
                          <a:spcPts val="0"/>
                        </a:spcBef>
                        <a:spcAft>
                          <a:spcPts val="0"/>
                        </a:spcAft>
                        <a:buNone/>
                      </a:pPr>
                      <a:r>
                        <a:rPr b="1" lang="en" sz="800"/>
                        <a:t>3.1.3.A3 </a:t>
                      </a:r>
                      <a:r>
                        <a:rPr lang="en" sz="800"/>
                        <a:t>Illustrate how plants and animals go through predictable life cycles that include birth, growth, development, reproduction, and death.</a:t>
                      </a:r>
                      <a:endParaRPr sz="8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t/>
                      </a:r>
                      <a:endParaRPr sz="8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26725">
                <a:tc vMerge="1"/>
                <a:tc vMerge="1"/>
                <a:tc>
                  <a:txBody>
                    <a:bodyPr/>
                    <a:lstStyle/>
                    <a:p>
                      <a:pPr indent="0" lvl="0" marL="0" rtl="0" algn="l">
                        <a:spcBef>
                          <a:spcPts val="0"/>
                        </a:spcBef>
                        <a:spcAft>
                          <a:spcPts val="0"/>
                        </a:spcAft>
                        <a:buNone/>
                      </a:pPr>
                      <a:r>
                        <a:rPr b="1" lang="en" sz="800">
                          <a:solidFill>
                            <a:schemeClr val="dk1"/>
                          </a:solidFill>
                        </a:rPr>
                        <a:t>3.1.3.A2 </a:t>
                      </a:r>
                      <a:r>
                        <a:rPr lang="en" sz="800">
                          <a:solidFill>
                            <a:schemeClr val="dk1"/>
                          </a:solidFill>
                        </a:rPr>
                        <a:t>Describe the basic needs of living things and their dependence on light, food, air, water, and shelter.</a:t>
                      </a:r>
                      <a:endParaRPr sz="8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t/>
                      </a:r>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t/>
                      </a:r>
                      <a:endParaRPr sz="8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26725">
                <a:tc vMerge="1"/>
                <a:tc rowSpan="2">
                  <a:txBody>
                    <a:bodyPr/>
                    <a:lstStyle/>
                    <a:p>
                      <a:pPr indent="0" lvl="0" marL="0" rtl="0" algn="ctr">
                        <a:spcBef>
                          <a:spcPts val="0"/>
                        </a:spcBef>
                        <a:spcAft>
                          <a:spcPts val="0"/>
                        </a:spcAft>
                        <a:buNone/>
                      </a:pPr>
                      <a:r>
                        <a:rPr i="1" lang="en" sz="900"/>
                        <a:t>Genetics</a:t>
                      </a:r>
                      <a:endParaRPr i="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rPr b="1" lang="en" sz="800"/>
                        <a:t>3.1.3.B1 </a:t>
                      </a:r>
                      <a:r>
                        <a:rPr lang="en" sz="800"/>
                        <a:t>Understand that plants and animals closely resemble their parents.</a:t>
                      </a:r>
                      <a:endParaRPr sz="8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rowSpan="2">
                  <a:txBody>
                    <a:bodyPr/>
                    <a:lstStyle/>
                    <a:p>
                      <a:pPr indent="0" lvl="0" marL="0" rtl="0" algn="ctr">
                        <a:spcBef>
                          <a:spcPts val="0"/>
                        </a:spcBef>
                        <a:spcAft>
                          <a:spcPts val="0"/>
                        </a:spcAft>
                        <a:buNone/>
                      </a:pPr>
                      <a:r>
                        <a:rPr lang="en" sz="1200" u="sng">
                          <a:solidFill>
                            <a:schemeClr val="accent3"/>
                          </a:solidFill>
                          <a:hlinkClick r:id="rId10">
                            <a:extLst>
                              <a:ext uri="{A12FA001-AC4F-418D-AE19-62706E023703}">
                                <ahyp:hlinkClr val="tx"/>
                              </a:ext>
                            </a:extLst>
                          </a:hlinkClick>
                        </a:rPr>
                        <a:t>Power of Flowers</a:t>
                      </a:r>
                      <a:endParaRPr/>
                    </a:p>
                    <a:p>
                      <a:pPr indent="0" lvl="0" marL="0" rtl="0" algn="ctr">
                        <a:spcBef>
                          <a:spcPts val="0"/>
                        </a:spcBef>
                        <a:spcAft>
                          <a:spcPts val="0"/>
                        </a:spcAft>
                        <a:buNone/>
                      </a:pPr>
                      <a:r>
                        <a:t/>
                      </a:r>
                      <a:endParaRPr/>
                    </a:p>
                    <a:p>
                      <a:pPr indent="0" lvl="0" marL="0" rtl="0" algn="ctr">
                        <a:spcBef>
                          <a:spcPts val="0"/>
                        </a:spcBef>
                        <a:spcAft>
                          <a:spcPts val="0"/>
                        </a:spcAft>
                        <a:buClr>
                          <a:schemeClr val="dk1"/>
                        </a:buClr>
                        <a:buSzPts val="1100"/>
                        <a:buFont typeface="Arial"/>
                        <a:buNone/>
                      </a:pPr>
                      <a:r>
                        <a:rPr lang="en" sz="1200" u="sng">
                          <a:solidFill>
                            <a:schemeClr val="accent3"/>
                          </a:solidFill>
                          <a:hlinkClick r:id="rId11">
                            <a:extLst>
                              <a:ext uri="{A12FA001-AC4F-418D-AE19-62706E023703}">
                                <ahyp:hlinkClr val="tx"/>
                              </a:ext>
                            </a:extLst>
                          </a:hlinkClick>
                        </a:rPr>
                        <a:t>Mini-lessons</a:t>
                      </a:r>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rowSpan="2">
                  <a:txBody>
                    <a:bodyPr/>
                    <a:lstStyle/>
                    <a:p>
                      <a:pPr indent="0" lvl="0" marL="0" rtl="0" algn="ctr">
                        <a:spcBef>
                          <a:spcPts val="0"/>
                        </a:spcBef>
                        <a:spcAft>
                          <a:spcPts val="0"/>
                        </a:spcAft>
                        <a:buNone/>
                      </a:pPr>
                      <a:r>
                        <a:rPr lang="en" sz="1200"/>
                        <a:t>Grade 3</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rowSpan="2">
                  <a:txBody>
                    <a:bodyPr/>
                    <a:lstStyle/>
                    <a:p>
                      <a:pPr indent="0" lvl="0" marL="0" rtl="0" algn="l">
                        <a:lnSpc>
                          <a:spcPct val="115000"/>
                        </a:lnSpc>
                        <a:spcBef>
                          <a:spcPts val="0"/>
                        </a:spcBef>
                        <a:spcAft>
                          <a:spcPts val="0"/>
                        </a:spcAft>
                        <a:buClr>
                          <a:schemeClr val="dk1"/>
                        </a:buClr>
                        <a:buSzPts val="1100"/>
                        <a:buFont typeface="Arial"/>
                        <a:buNone/>
                      </a:pPr>
                      <a:r>
                        <a:rPr b="1" lang="en" sz="800">
                          <a:solidFill>
                            <a:schemeClr val="dk1"/>
                          </a:solidFill>
                        </a:rPr>
                        <a:t>Lesson 3: </a:t>
                      </a:r>
                      <a:r>
                        <a:rPr lang="en" sz="800">
                          <a:solidFill>
                            <a:schemeClr val="dk1"/>
                          </a:solidFill>
                        </a:rPr>
                        <a:t>Why are some apples red and some green?</a:t>
                      </a:r>
                      <a:endParaRPr sz="800">
                        <a:solidFill>
                          <a:schemeClr val="dk1"/>
                        </a:solidFill>
                      </a:endParaRPr>
                    </a:p>
                    <a:p>
                      <a:pPr indent="0" lvl="0" marL="0" rtl="0" algn="l">
                        <a:lnSpc>
                          <a:spcPct val="115000"/>
                        </a:lnSpc>
                        <a:spcBef>
                          <a:spcPts val="0"/>
                        </a:spcBef>
                        <a:spcAft>
                          <a:spcPts val="0"/>
                        </a:spcAft>
                        <a:buNone/>
                      </a:pPr>
                      <a:r>
                        <a:rPr b="1" lang="en" sz="800">
                          <a:solidFill>
                            <a:schemeClr val="dk1"/>
                          </a:solidFill>
                        </a:rPr>
                        <a:t>Lesson 4: </a:t>
                      </a:r>
                      <a:r>
                        <a:rPr lang="en" sz="800">
                          <a:solidFill>
                            <a:schemeClr val="dk1"/>
                          </a:solidFill>
                        </a:rPr>
                        <a:t>How could you make the biggest fruit in the world?</a:t>
                      </a:r>
                      <a:endParaRPr sz="800">
                        <a:solidFill>
                          <a:schemeClr val="dk1"/>
                        </a:solidFill>
                      </a:endParaRPr>
                    </a:p>
                    <a:p>
                      <a:pPr indent="0" lvl="0" marL="0" rtl="0" algn="l">
                        <a:lnSpc>
                          <a:spcPct val="115000"/>
                        </a:lnSpc>
                        <a:spcBef>
                          <a:spcPts val="0"/>
                        </a:spcBef>
                        <a:spcAft>
                          <a:spcPts val="0"/>
                        </a:spcAft>
                        <a:buNone/>
                      </a:pPr>
                      <a:r>
                        <a:t/>
                      </a:r>
                      <a:endParaRPr sz="800">
                        <a:solidFill>
                          <a:schemeClr val="dk1"/>
                        </a:solidFill>
                      </a:endParaRPr>
                    </a:p>
                    <a:p>
                      <a:pPr indent="0" lvl="0" marL="0" rtl="0" algn="l">
                        <a:lnSpc>
                          <a:spcPct val="115000"/>
                        </a:lnSpc>
                        <a:spcBef>
                          <a:spcPts val="0"/>
                        </a:spcBef>
                        <a:spcAft>
                          <a:spcPts val="0"/>
                        </a:spcAft>
                        <a:buNone/>
                      </a:pPr>
                      <a:r>
                        <a:rPr b="1" lang="en" sz="800">
                          <a:solidFill>
                            <a:schemeClr val="dk1"/>
                          </a:solidFill>
                        </a:rPr>
                        <a:t>Mini-lesson:  </a:t>
                      </a:r>
                      <a:r>
                        <a:rPr lang="en" sz="800">
                          <a:solidFill>
                            <a:schemeClr val="dk1"/>
                          </a:solidFill>
                        </a:rPr>
                        <a:t>What's the biggest apple in the world?**</a:t>
                      </a:r>
                      <a:endParaRPr sz="800">
                        <a:solidFill>
                          <a:schemeClr val="dk1"/>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00000">
                <a:tc vMerge="1"/>
                <a:tc vMerge="1"/>
                <a:tc>
                  <a:txBody>
                    <a:bodyPr/>
                    <a:lstStyle/>
                    <a:p>
                      <a:pPr indent="0" lvl="0" marL="0" rtl="0" algn="l">
                        <a:spcBef>
                          <a:spcPts val="0"/>
                        </a:spcBef>
                        <a:spcAft>
                          <a:spcPts val="0"/>
                        </a:spcAft>
                        <a:buNone/>
                      </a:pPr>
                      <a:r>
                        <a:rPr b="1" lang="en" sz="800"/>
                        <a:t>3.1.3.B5 Unifying Themes (Patterns): </a:t>
                      </a:r>
                      <a:r>
                        <a:rPr lang="en" sz="800"/>
                        <a:t>Identify characteristics that appear in both parents and offspring.</a:t>
                      </a:r>
                      <a:endParaRPr sz="8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vMerge="1"/>
                <a:tc vMerge="1"/>
                <a:tc vMerge="1"/>
              </a:tr>
              <a:tr h="126725">
                <a:tc vMerge="1"/>
                <a:tc rowSpan="2">
                  <a:txBody>
                    <a:bodyPr/>
                    <a:lstStyle/>
                    <a:p>
                      <a:pPr indent="0" lvl="0" marL="0" rtl="0" algn="ctr">
                        <a:spcBef>
                          <a:spcPts val="0"/>
                        </a:spcBef>
                        <a:spcAft>
                          <a:spcPts val="0"/>
                        </a:spcAft>
                        <a:buNone/>
                      </a:pPr>
                      <a:r>
                        <a:rPr i="1" lang="en" sz="900"/>
                        <a:t>Evolution (Cont.)</a:t>
                      </a:r>
                      <a:endParaRPr i="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rPr b="1" lang="en" sz="800"/>
                        <a:t>3.1.3.C2 </a:t>
                      </a:r>
                      <a:r>
                        <a:rPr lang="en" sz="800"/>
                        <a:t>Describe animal characteristics necessary for survival.</a:t>
                      </a:r>
                      <a:endParaRPr b="1" sz="800">
                        <a:highlight>
                          <a:srgbClr val="00FF00"/>
                        </a:highlight>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rowSpan="2">
                  <a:txBody>
                    <a:bodyPr/>
                    <a:lstStyle/>
                    <a:p>
                      <a:pPr indent="0" lvl="0" marL="0" rtl="0" algn="ctr">
                        <a:spcBef>
                          <a:spcPts val="0"/>
                        </a:spcBef>
                        <a:spcAft>
                          <a:spcPts val="0"/>
                        </a:spcAft>
                        <a:buClr>
                          <a:schemeClr val="dk1"/>
                        </a:buClr>
                        <a:buSzPts val="1100"/>
                        <a:buFont typeface="Arial"/>
                        <a:buNone/>
                      </a:pPr>
                      <a:r>
                        <a:rPr lang="en" sz="1200" u="sng">
                          <a:solidFill>
                            <a:schemeClr val="accent3"/>
                          </a:solidFill>
                          <a:hlinkClick r:id="rId12">
                            <a:extLst>
                              <a:ext uri="{A12FA001-AC4F-418D-AE19-62706E023703}">
                                <ahyp:hlinkClr val="tx"/>
                              </a:ext>
                            </a:extLst>
                          </a:hlinkClick>
                        </a:rPr>
                        <a:t>Animals Through Time</a:t>
                      </a:r>
                      <a:endParaRPr sz="1200"/>
                    </a:p>
                    <a:p>
                      <a:pPr indent="0" lvl="0" marL="0" rtl="0" algn="ctr">
                        <a:spcBef>
                          <a:spcPts val="0"/>
                        </a:spcBef>
                        <a:spcAft>
                          <a:spcPts val="0"/>
                        </a:spcAft>
                        <a:buClr>
                          <a:schemeClr val="dk1"/>
                        </a:buClr>
                        <a:buSzPts val="1100"/>
                        <a:buFont typeface="Arial"/>
                        <a:buNone/>
                      </a:pPr>
                      <a:r>
                        <a:t/>
                      </a:r>
                      <a:endParaRPr sz="1200"/>
                    </a:p>
                    <a:p>
                      <a:pPr indent="0" lvl="0" marL="0" rtl="0" algn="ctr">
                        <a:spcBef>
                          <a:spcPts val="0"/>
                        </a:spcBef>
                        <a:spcAft>
                          <a:spcPts val="0"/>
                        </a:spcAft>
                        <a:buClr>
                          <a:schemeClr val="dk1"/>
                        </a:buClr>
                        <a:buSzPts val="1100"/>
                        <a:buFont typeface="Arial"/>
                        <a:buNone/>
                      </a:pPr>
                      <a:r>
                        <a:rPr lang="en" sz="1200" u="sng">
                          <a:solidFill>
                            <a:schemeClr val="accent3"/>
                          </a:solidFill>
                          <a:hlinkClick r:id="rId13">
                            <a:extLst>
                              <a:ext uri="{A12FA001-AC4F-418D-AE19-62706E023703}">
                                <ahyp:hlinkClr val="tx"/>
                              </a:ext>
                            </a:extLst>
                          </a:hlinkClick>
                        </a:rPr>
                        <a:t>Mini-lessons</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rowSpan="2">
                  <a:txBody>
                    <a:bodyPr/>
                    <a:lstStyle/>
                    <a:p>
                      <a:pPr indent="0" lvl="0" marL="0" rtl="0" algn="ctr">
                        <a:spcBef>
                          <a:spcPts val="0"/>
                        </a:spcBef>
                        <a:spcAft>
                          <a:spcPts val="0"/>
                        </a:spcAft>
                        <a:buNone/>
                      </a:pPr>
                      <a:r>
                        <a:rPr lang="en" sz="1200"/>
                        <a:t>Grade 3</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rowSpan="2">
                  <a:txBody>
                    <a:bodyPr/>
                    <a:lstStyle/>
                    <a:p>
                      <a:pPr indent="0" lvl="0" marL="0" rtl="0" algn="l">
                        <a:lnSpc>
                          <a:spcPct val="115000"/>
                        </a:lnSpc>
                        <a:spcBef>
                          <a:spcPts val="0"/>
                        </a:spcBef>
                        <a:spcAft>
                          <a:spcPts val="0"/>
                        </a:spcAft>
                        <a:buClr>
                          <a:schemeClr val="dk1"/>
                        </a:buClr>
                        <a:buSzPts val="1100"/>
                        <a:buFont typeface="Arial"/>
                        <a:buNone/>
                      </a:pPr>
                      <a:r>
                        <a:rPr b="1" lang="en" sz="800">
                          <a:solidFill>
                            <a:schemeClr val="dk1"/>
                          </a:solidFill>
                        </a:rPr>
                        <a:t>Lesson 1: </a:t>
                      </a:r>
                      <a:r>
                        <a:rPr lang="en" sz="800">
                          <a:solidFill>
                            <a:schemeClr val="dk1"/>
                          </a:solidFill>
                        </a:rPr>
                        <a:t>Where can you find whales in a desert?</a:t>
                      </a:r>
                      <a:endParaRPr sz="800">
                        <a:solidFill>
                          <a:schemeClr val="dk1"/>
                        </a:solidFill>
                      </a:endParaRPr>
                    </a:p>
                    <a:p>
                      <a:pPr indent="0" lvl="0" marL="0" rtl="0" algn="l">
                        <a:lnSpc>
                          <a:spcPct val="115000"/>
                        </a:lnSpc>
                        <a:spcBef>
                          <a:spcPts val="0"/>
                        </a:spcBef>
                        <a:spcAft>
                          <a:spcPts val="0"/>
                        </a:spcAft>
                        <a:buClr>
                          <a:schemeClr val="dk1"/>
                        </a:buClr>
                        <a:buSzPts val="1100"/>
                        <a:buFont typeface="Arial"/>
                        <a:buNone/>
                      </a:pPr>
                      <a:r>
                        <a:rPr b="1" lang="en" sz="800">
                          <a:solidFill>
                            <a:schemeClr val="dk1"/>
                          </a:solidFill>
                        </a:rPr>
                        <a:t>Lesson 2: </a:t>
                      </a:r>
                      <a:r>
                        <a:rPr lang="en" sz="800">
                          <a:solidFill>
                            <a:schemeClr val="dk1"/>
                          </a:solidFill>
                        </a:rPr>
                        <a:t>How do we know what dinosaurs looked like?</a:t>
                      </a:r>
                      <a:endParaRPr sz="800">
                        <a:solidFill>
                          <a:schemeClr val="dk1"/>
                        </a:solidFill>
                      </a:endParaRPr>
                    </a:p>
                    <a:p>
                      <a:pPr indent="0" lvl="0" marL="0" rtl="0" algn="l">
                        <a:lnSpc>
                          <a:spcPct val="115000"/>
                        </a:lnSpc>
                        <a:spcBef>
                          <a:spcPts val="0"/>
                        </a:spcBef>
                        <a:spcAft>
                          <a:spcPts val="0"/>
                        </a:spcAft>
                        <a:buClr>
                          <a:schemeClr val="dk1"/>
                        </a:buClr>
                        <a:buSzPts val="1100"/>
                        <a:buFont typeface="Arial"/>
                        <a:buNone/>
                      </a:pPr>
                      <a:r>
                        <a:rPr b="1" lang="en" sz="800">
                          <a:solidFill>
                            <a:schemeClr val="dk1"/>
                          </a:solidFill>
                        </a:rPr>
                        <a:t>Lesson 3: </a:t>
                      </a:r>
                      <a:r>
                        <a:rPr lang="en" sz="800">
                          <a:solidFill>
                            <a:schemeClr val="dk1"/>
                          </a:solidFill>
                        </a:rPr>
                        <a:t>Can you outrun a dinosaur?</a:t>
                      </a:r>
                      <a:endParaRPr sz="8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800">
                        <a:solidFill>
                          <a:schemeClr val="dk1"/>
                        </a:solidFill>
                      </a:endParaRPr>
                    </a:p>
                    <a:p>
                      <a:pPr indent="0" lvl="0" marL="0" rtl="0" algn="l">
                        <a:lnSpc>
                          <a:spcPct val="115000"/>
                        </a:lnSpc>
                        <a:spcBef>
                          <a:spcPts val="0"/>
                        </a:spcBef>
                        <a:spcAft>
                          <a:spcPts val="0"/>
                        </a:spcAft>
                        <a:buClr>
                          <a:schemeClr val="dk1"/>
                        </a:buClr>
                        <a:buSzPts val="1100"/>
                        <a:buFont typeface="Arial"/>
                        <a:buNone/>
                      </a:pPr>
                      <a:r>
                        <a:rPr b="1" lang="en" sz="800">
                          <a:solidFill>
                            <a:schemeClr val="dk1"/>
                          </a:solidFill>
                        </a:rPr>
                        <a:t>Mini-lesson: </a:t>
                      </a:r>
                      <a:r>
                        <a:rPr lang="en" sz="800">
                          <a:solidFill>
                            <a:schemeClr val="dk1"/>
                          </a:solidFill>
                        </a:rPr>
                        <a:t>How do polar animals survive the cold?**</a:t>
                      </a:r>
                      <a:endParaRPr sz="700">
                        <a:solidFill>
                          <a:schemeClr val="dk1"/>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476250">
                <a:tc vMerge="1"/>
                <a:tc vMerge="1"/>
                <a:tc>
                  <a:txBody>
                    <a:bodyPr/>
                    <a:lstStyle/>
                    <a:p>
                      <a:pPr indent="0" lvl="0" marL="0" rtl="0" algn="l">
                        <a:spcBef>
                          <a:spcPts val="0"/>
                        </a:spcBef>
                        <a:spcAft>
                          <a:spcPts val="0"/>
                        </a:spcAft>
                        <a:buNone/>
                      </a:pPr>
                      <a:r>
                        <a:rPr b="1" lang="en" sz="800"/>
                        <a:t>3.1.3.C3 Unifying Themes (Constancy &amp; Change): </a:t>
                      </a:r>
                      <a:r>
                        <a:rPr lang="en" sz="800"/>
                        <a:t>Recognize the fossils provide us information about living things </a:t>
                      </a:r>
                      <a:r>
                        <a:rPr lang="en" sz="800"/>
                        <a:t>that inhabited the Earth long ago.</a:t>
                      </a:r>
                      <a:endParaRPr b="1" sz="800">
                        <a:solidFill>
                          <a:schemeClr val="dk1"/>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vMerge="1"/>
                <a:tc vMerge="1"/>
                <a:tc vMerge="1"/>
              </a:tr>
            </a:tbl>
          </a:graphicData>
        </a:graphic>
      </p:graphicFrame>
      <p:sp>
        <p:nvSpPr>
          <p:cNvPr id="196" name="Google Shape;196;p23"/>
          <p:cNvSpPr txBox="1"/>
          <p:nvPr/>
        </p:nvSpPr>
        <p:spPr>
          <a:xfrm>
            <a:off x="5895975" y="7158300"/>
            <a:ext cx="38577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n" sz="900">
                <a:solidFill>
                  <a:schemeClr val="dk1"/>
                </a:solidFill>
              </a:rPr>
              <a:t>**Indicates a mini-lesson with an included hands-on STEAM activity from Mystery Science</a:t>
            </a:r>
            <a:endParaRPr b="1"/>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24"/>
          <p:cNvSpPr txBox="1"/>
          <p:nvPr/>
        </p:nvSpPr>
        <p:spPr>
          <a:xfrm>
            <a:off x="2164300" y="356700"/>
            <a:ext cx="7652700" cy="453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800">
                <a:solidFill>
                  <a:srgbClr val="674EA7"/>
                </a:solidFill>
                <a:highlight>
                  <a:schemeClr val="lt1"/>
                </a:highlight>
                <a:latin typeface="Nunito"/>
                <a:ea typeface="Nunito"/>
                <a:cs typeface="Nunito"/>
                <a:sym typeface="Nunito"/>
              </a:rPr>
              <a:t>Grade 3, continued</a:t>
            </a:r>
            <a:endParaRPr b="1" sz="1800">
              <a:solidFill>
                <a:srgbClr val="521B99"/>
              </a:solidFill>
              <a:latin typeface="Nunito"/>
              <a:ea typeface="Nunito"/>
              <a:cs typeface="Nunito"/>
              <a:sym typeface="Nunito"/>
            </a:endParaRPr>
          </a:p>
        </p:txBody>
      </p:sp>
      <p:pic>
        <p:nvPicPr>
          <p:cNvPr id="202" name="Google Shape;202;p24"/>
          <p:cNvPicPr preferRelativeResize="0"/>
          <p:nvPr/>
        </p:nvPicPr>
        <p:blipFill rotWithShape="1">
          <a:blip r:embed="rId3">
            <a:alphaModFix/>
          </a:blip>
          <a:srcRect b="0" l="0" r="0" t="0"/>
          <a:stretch/>
        </p:blipFill>
        <p:spPr>
          <a:xfrm>
            <a:off x="488525" y="1217149"/>
            <a:ext cx="1240300" cy="289775"/>
          </a:xfrm>
          <a:prstGeom prst="rect">
            <a:avLst/>
          </a:prstGeom>
          <a:noFill/>
          <a:ln>
            <a:noFill/>
          </a:ln>
        </p:spPr>
      </p:pic>
      <p:cxnSp>
        <p:nvCxnSpPr>
          <p:cNvPr id="203" name="Google Shape;203;p24"/>
          <p:cNvCxnSpPr/>
          <p:nvPr/>
        </p:nvCxnSpPr>
        <p:spPr>
          <a:xfrm>
            <a:off x="1997375" y="249600"/>
            <a:ext cx="0" cy="1273800"/>
          </a:xfrm>
          <a:prstGeom prst="straightConnector1">
            <a:avLst/>
          </a:prstGeom>
          <a:noFill/>
          <a:ln cap="flat" cmpd="sng" w="38100">
            <a:solidFill>
              <a:srgbClr val="674EA7"/>
            </a:solidFill>
            <a:prstDash val="solid"/>
            <a:round/>
            <a:headEnd len="med" w="med" type="none"/>
            <a:tailEnd len="med" w="med" type="none"/>
          </a:ln>
        </p:spPr>
      </p:cxnSp>
      <p:pic>
        <p:nvPicPr>
          <p:cNvPr id="204" name="Google Shape;204;p24"/>
          <p:cNvPicPr preferRelativeResize="0"/>
          <p:nvPr/>
        </p:nvPicPr>
        <p:blipFill rotWithShape="1">
          <a:blip r:embed="rId4">
            <a:alphaModFix/>
          </a:blip>
          <a:srcRect b="0" l="0" r="0" t="0"/>
          <a:stretch/>
        </p:blipFill>
        <p:spPr>
          <a:xfrm>
            <a:off x="4529138" y="7216325"/>
            <a:ext cx="1000125" cy="257175"/>
          </a:xfrm>
          <a:prstGeom prst="rect">
            <a:avLst/>
          </a:prstGeom>
          <a:noFill/>
          <a:ln>
            <a:noFill/>
          </a:ln>
        </p:spPr>
      </p:pic>
      <p:sp>
        <p:nvSpPr>
          <p:cNvPr id="205" name="Google Shape;205;p24"/>
          <p:cNvSpPr txBox="1"/>
          <p:nvPr/>
        </p:nvSpPr>
        <p:spPr>
          <a:xfrm>
            <a:off x="393775" y="7172900"/>
            <a:ext cx="3620400" cy="68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u="sng">
                <a:solidFill>
                  <a:srgbClr val="1155CC"/>
                </a:solidFill>
                <a:hlinkClick r:id="rId5">
                  <a:extLst>
                    <a:ext uri="{A12FA001-AC4F-418D-AE19-62706E023703}">
                      <ahyp:hlinkClr val="tx"/>
                    </a:ext>
                  </a:extLst>
                </a:hlinkClick>
              </a:rPr>
              <a:t>https://mysteryscience.com/docs/pennsylvania</a:t>
            </a:r>
            <a:endParaRPr sz="1100"/>
          </a:p>
        </p:txBody>
      </p:sp>
      <p:sp>
        <p:nvSpPr>
          <p:cNvPr id="206" name="Google Shape;206;p24"/>
          <p:cNvSpPr txBox="1"/>
          <p:nvPr/>
        </p:nvSpPr>
        <p:spPr>
          <a:xfrm>
            <a:off x="2185900" y="718850"/>
            <a:ext cx="7432800" cy="58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100">
                <a:solidFill>
                  <a:schemeClr val="dk1"/>
                </a:solidFill>
              </a:rPr>
              <a:t>Mystery Science aligns to the Pennsylvania Academic Standards for Science and Technology. The core </a:t>
            </a:r>
            <a:r>
              <a:rPr lang="en" sz="1100">
                <a:solidFill>
                  <a:schemeClr val="dk1"/>
                </a:solidFill>
                <a:highlight>
                  <a:schemeClr val="lt1"/>
                </a:highlight>
              </a:rPr>
              <a:t>lesson (exploration &amp; activity) is designed to take one hour per week. Extensions can expand upon each lesson. </a:t>
            </a:r>
            <a:r>
              <a:rPr lang="en" sz="1100">
                <a:solidFill>
                  <a:schemeClr val="dk1"/>
                </a:solidFill>
              </a:rPr>
              <a:t>To view each lesson’s alignment to 3 dimensional learning (disciplinary core ideas, science and engineering practices, and crosscutting concepts) view our </a:t>
            </a:r>
            <a:r>
              <a:rPr lang="en" sz="1100" u="sng">
                <a:solidFill>
                  <a:schemeClr val="accent3"/>
                </a:solidFill>
                <a:hlinkClick r:id="rId6">
                  <a:extLst>
                    <a:ext uri="{A12FA001-AC4F-418D-AE19-62706E023703}">
                      <ahyp:hlinkClr val="tx"/>
                    </a:ext>
                  </a:extLst>
                </a:hlinkClick>
              </a:rPr>
              <a:t>NGSS Alignment </a:t>
            </a:r>
            <a:r>
              <a:rPr lang="en" sz="1100">
                <a:solidFill>
                  <a:schemeClr val="dk1"/>
                </a:solidFill>
              </a:rPr>
              <a:t>document. </a:t>
            </a:r>
            <a:r>
              <a:rPr lang="en" sz="1100">
                <a:solidFill>
                  <a:schemeClr val="dk1"/>
                </a:solidFill>
                <a:highlight>
                  <a:schemeClr val="lt1"/>
                </a:highlight>
              </a:rPr>
              <a:t>Mini-lessons are 5-minute videos that answer K-5 student questions and can be used as a jumping off point to engage learners for a full lesson planned by the teacher.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p:txBody>
      </p:sp>
      <p:pic>
        <p:nvPicPr>
          <p:cNvPr id="207" name="Google Shape;207;p24"/>
          <p:cNvPicPr preferRelativeResize="0"/>
          <p:nvPr/>
        </p:nvPicPr>
        <p:blipFill>
          <a:blip r:embed="rId7">
            <a:alphaModFix/>
          </a:blip>
          <a:stretch>
            <a:fillRect/>
          </a:stretch>
        </p:blipFill>
        <p:spPr>
          <a:xfrm>
            <a:off x="473425" y="249600"/>
            <a:ext cx="1240299" cy="755075"/>
          </a:xfrm>
          <a:prstGeom prst="rect">
            <a:avLst/>
          </a:prstGeom>
          <a:noFill/>
          <a:ln>
            <a:noFill/>
          </a:ln>
        </p:spPr>
      </p:pic>
      <p:sp>
        <p:nvSpPr>
          <p:cNvPr id="208" name="Google Shape;208;p24"/>
          <p:cNvSpPr txBox="1"/>
          <p:nvPr/>
        </p:nvSpPr>
        <p:spPr>
          <a:xfrm>
            <a:off x="760362" y="424046"/>
            <a:ext cx="762000" cy="224100"/>
          </a:xfrm>
          <a:prstGeom prst="rect">
            <a:avLst/>
          </a:prstGeom>
          <a:noFill/>
          <a:ln>
            <a:noFill/>
          </a:ln>
          <a:effectLst>
            <a:outerShdw blurRad="57150" rotWithShape="0" algn="bl" dir="5400000" dist="19050">
              <a:srgbClr val="000000">
                <a:alpha val="5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b="1" lang="en" sz="1200">
                <a:solidFill>
                  <a:srgbClr val="FFFFFF"/>
                </a:solidFill>
              </a:rPr>
              <a:t>PA</a:t>
            </a:r>
            <a:endParaRPr b="1" sz="1200">
              <a:solidFill>
                <a:srgbClr val="FFFFFF"/>
              </a:solidFill>
            </a:endParaRPr>
          </a:p>
        </p:txBody>
      </p:sp>
      <p:graphicFrame>
        <p:nvGraphicFramePr>
          <p:cNvPr id="209" name="Google Shape;209;p24"/>
          <p:cNvGraphicFramePr/>
          <p:nvPr/>
        </p:nvGraphicFramePr>
        <p:xfrm>
          <a:off x="457192" y="1828803"/>
          <a:ext cx="3000000" cy="3000000"/>
        </p:xfrm>
        <a:graphic>
          <a:graphicData uri="http://schemas.openxmlformats.org/drawingml/2006/table">
            <a:tbl>
              <a:tblPr>
                <a:noFill/>
                <a:tableStyleId>{63CE33A9-565E-4B5A-9EE2-FBF6C4CE3CBB}</a:tableStyleId>
              </a:tblPr>
              <a:tblGrid>
                <a:gridCol w="916725"/>
                <a:gridCol w="790375"/>
                <a:gridCol w="2325625"/>
                <a:gridCol w="1078525"/>
                <a:gridCol w="1236850"/>
                <a:gridCol w="2795875"/>
              </a:tblGrid>
              <a:tr h="126725">
                <a:tc>
                  <a:txBody>
                    <a:bodyPr/>
                    <a:lstStyle/>
                    <a:p>
                      <a:pPr indent="0" lvl="0" marL="0" rtl="0" algn="ctr">
                        <a:spcBef>
                          <a:spcPts val="0"/>
                        </a:spcBef>
                        <a:spcAft>
                          <a:spcPts val="0"/>
                        </a:spcAft>
                        <a:buNone/>
                      </a:pPr>
                      <a:r>
                        <a:rPr b="1" lang="en" sz="1200"/>
                        <a:t>Strand</a:t>
                      </a:r>
                      <a:endParaRPr b="1" sz="1200">
                        <a:solidFill>
                          <a:schemeClr val="dk1"/>
                        </a:solidFill>
                      </a:endParaRPr>
                    </a:p>
                  </a:txBody>
                  <a:tcPr marT="63500" marB="63500" marR="63500" marL="63500" anchor="ctr">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solidFill>
                            <a:srgbClr val="000000"/>
                          </a:solidFill>
                        </a:rPr>
                        <a:t>Topic</a:t>
                      </a:r>
                      <a:endParaRPr b="1" i="1" sz="1200">
                        <a:solidFill>
                          <a:srgbClr val="000000"/>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Clr>
                          <a:schemeClr val="dk1"/>
                        </a:buClr>
                        <a:buSzPts val="1100"/>
                        <a:buFont typeface="Arial"/>
                        <a:buNone/>
                      </a:pPr>
                      <a:r>
                        <a:rPr b="1" lang="en" sz="1200">
                          <a:solidFill>
                            <a:schemeClr val="dk1"/>
                          </a:solidFill>
                        </a:rPr>
                        <a:t>Pennsylvania Academic Standards for Science and Technology</a:t>
                      </a:r>
                      <a:endParaRPr b="1" sz="1200">
                        <a:solidFill>
                          <a:schemeClr val="dk1"/>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Unit</a:t>
                      </a:r>
                      <a:endParaRPr b="1"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Grade</a:t>
                      </a:r>
                      <a:endParaRPr b="1"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Lessons</a:t>
                      </a:r>
                      <a:endParaRPr b="1" sz="12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r>
              <a:tr h="126725">
                <a:tc rowSpan="5">
                  <a:txBody>
                    <a:bodyPr/>
                    <a:lstStyle/>
                    <a:p>
                      <a:pPr indent="0" lvl="0" marL="0" rtl="0" algn="ctr">
                        <a:spcBef>
                          <a:spcPts val="0"/>
                        </a:spcBef>
                        <a:spcAft>
                          <a:spcPts val="0"/>
                        </a:spcAft>
                        <a:buNone/>
                      </a:pPr>
                      <a:r>
                        <a:rPr b="1" lang="en" sz="1200">
                          <a:solidFill>
                            <a:schemeClr val="dk1"/>
                          </a:solidFill>
                        </a:rPr>
                        <a:t>Earth &amp; Space Sciences</a:t>
                      </a:r>
                      <a:endParaRPr b="1" sz="1200"/>
                    </a:p>
                  </a:txBody>
                  <a:tcPr marT="63500" marB="63500" marR="63500" marL="63500" anchor="ctr">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EAD3"/>
                    </a:solidFill>
                  </a:tcPr>
                </a:tc>
                <a:tc rowSpan="4">
                  <a:txBody>
                    <a:bodyPr/>
                    <a:lstStyle/>
                    <a:p>
                      <a:pPr indent="0" lvl="0" marL="0" rtl="0" algn="ctr">
                        <a:spcBef>
                          <a:spcPts val="0"/>
                        </a:spcBef>
                        <a:spcAft>
                          <a:spcPts val="0"/>
                        </a:spcAft>
                        <a:buNone/>
                      </a:pPr>
                      <a:r>
                        <a:rPr i="1" lang="en" sz="900"/>
                        <a:t>Earth, Structure, Processes, &amp; Cycles</a:t>
                      </a:r>
                      <a:endParaRPr i="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rPr b="1" lang="en" sz="900"/>
                        <a:t>3.3.3.A1 </a:t>
                      </a:r>
                      <a:r>
                        <a:rPr lang="en" sz="900"/>
                        <a:t>Explain and give examples of the ways in which soil is formed.</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i="1" lang="en" sz="900">
                          <a:solidFill>
                            <a:schemeClr val="dk1"/>
                          </a:solidFill>
                        </a:rPr>
                        <a:t>Pennsylvania specific standard</a:t>
                      </a:r>
                      <a:endParaRPr sz="9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26725">
                <a:tc vMerge="1"/>
                <a:tc vMerge="1"/>
                <a:tc>
                  <a:txBody>
                    <a:bodyPr/>
                    <a:lstStyle/>
                    <a:p>
                      <a:pPr indent="0" lvl="0" marL="0" rtl="0" algn="l">
                        <a:spcBef>
                          <a:spcPts val="0"/>
                        </a:spcBef>
                        <a:spcAft>
                          <a:spcPts val="0"/>
                        </a:spcAft>
                        <a:buNone/>
                      </a:pPr>
                      <a:r>
                        <a:rPr b="1" lang="en" sz="900"/>
                        <a:t>3.3.3.A2 </a:t>
                      </a:r>
                      <a:r>
                        <a:rPr lang="en" sz="900"/>
                        <a:t>Identify the physical properties of minerals and demonstrate how minerals can be tested for these different physical properties.</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lang="en" sz="1200" u="sng">
                          <a:solidFill>
                            <a:schemeClr val="accent3"/>
                          </a:solidFill>
                          <a:hlinkClick r:id="rId8">
                            <a:extLst>
                              <a:ext uri="{A12FA001-AC4F-418D-AE19-62706E023703}">
                                <ahyp:hlinkClr val="tx"/>
                              </a:ext>
                            </a:extLst>
                          </a:hlinkClick>
                        </a:rPr>
                        <a:t>Mini-lessons</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900"/>
                        <a:t>Mini-lesson</a:t>
                      </a:r>
                      <a:r>
                        <a:rPr b="1" lang="en" sz="900"/>
                        <a:t>: </a:t>
                      </a:r>
                      <a:r>
                        <a:rPr lang="en" sz="900"/>
                        <a:t>Can you make lava?</a:t>
                      </a:r>
                      <a:endParaRPr sz="900"/>
                    </a:p>
                    <a:p>
                      <a:pPr indent="0" lvl="0" marL="0" rtl="0" algn="l">
                        <a:lnSpc>
                          <a:spcPct val="115000"/>
                        </a:lnSpc>
                        <a:spcBef>
                          <a:spcPts val="0"/>
                        </a:spcBef>
                        <a:spcAft>
                          <a:spcPts val="0"/>
                        </a:spcAft>
                        <a:buNone/>
                      </a:pPr>
                      <a:r>
                        <a:rPr b="1" lang="en" sz="900"/>
                        <a:t>Mini-lesson</a:t>
                      </a:r>
                      <a:r>
                        <a:rPr b="1" lang="en" sz="900"/>
                        <a:t>: </a:t>
                      </a:r>
                      <a:r>
                        <a:rPr lang="en" sz="900"/>
                        <a:t>Why is the ocean salty?</a:t>
                      </a:r>
                      <a:endParaRPr sz="900"/>
                    </a:p>
                    <a:p>
                      <a:pPr indent="0" lvl="0" marL="0" rtl="0" algn="l">
                        <a:lnSpc>
                          <a:spcPct val="115000"/>
                        </a:lnSpc>
                        <a:spcBef>
                          <a:spcPts val="0"/>
                        </a:spcBef>
                        <a:spcAft>
                          <a:spcPts val="0"/>
                        </a:spcAft>
                        <a:buNone/>
                      </a:pPr>
                      <a:r>
                        <a:rPr b="1" lang="en" sz="900"/>
                        <a:t>Mini-lesson</a:t>
                      </a:r>
                      <a:r>
                        <a:rPr b="1" lang="en" sz="900"/>
                        <a:t>: </a:t>
                      </a:r>
                      <a:r>
                        <a:rPr lang="en" sz="900"/>
                        <a:t>How are diamonds made?</a:t>
                      </a:r>
                      <a:endParaRPr sz="9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26725">
                <a:tc vMerge="1"/>
                <a:tc vMerge="1"/>
                <a:tc>
                  <a:txBody>
                    <a:bodyPr/>
                    <a:lstStyle/>
                    <a:p>
                      <a:pPr indent="0" lvl="0" marL="0" rtl="0" algn="l">
                        <a:spcBef>
                          <a:spcPts val="0"/>
                        </a:spcBef>
                        <a:spcAft>
                          <a:spcPts val="0"/>
                        </a:spcAft>
                        <a:buNone/>
                      </a:pPr>
                      <a:r>
                        <a:rPr b="1" lang="en" sz="900"/>
                        <a:t>3.3.3.A4 </a:t>
                      </a:r>
                      <a:r>
                        <a:rPr lang="en" sz="900"/>
                        <a:t>Connect the various forms of precipitation to the weather in a particular place and time.</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rowSpan="2">
                  <a:txBody>
                    <a:bodyPr/>
                    <a:lstStyle/>
                    <a:p>
                      <a:pPr indent="0" lvl="0" marL="0" rtl="0" algn="ctr">
                        <a:spcBef>
                          <a:spcPts val="0"/>
                        </a:spcBef>
                        <a:spcAft>
                          <a:spcPts val="0"/>
                        </a:spcAft>
                        <a:buNone/>
                      </a:pPr>
                      <a:r>
                        <a:rPr lang="en" sz="1200" u="sng">
                          <a:solidFill>
                            <a:schemeClr val="hlink"/>
                          </a:solidFill>
                          <a:hlinkClick r:id="rId9"/>
                        </a:rPr>
                        <a:t>Stormy Skies</a:t>
                      </a:r>
                      <a:endParaRPr sz="1200"/>
                    </a:p>
                    <a:p>
                      <a:pPr indent="0" lvl="0" marL="0" rtl="0" algn="ctr">
                        <a:spcBef>
                          <a:spcPts val="0"/>
                        </a:spcBef>
                        <a:spcAft>
                          <a:spcPts val="0"/>
                        </a:spcAft>
                        <a:buNone/>
                      </a:pPr>
                      <a:r>
                        <a:t/>
                      </a:r>
                      <a:endParaRPr sz="1200"/>
                    </a:p>
                    <a:p>
                      <a:pPr indent="0" lvl="0" marL="0" rtl="0" algn="ctr">
                        <a:spcBef>
                          <a:spcPts val="0"/>
                        </a:spcBef>
                        <a:spcAft>
                          <a:spcPts val="0"/>
                        </a:spcAft>
                        <a:buNone/>
                      </a:pPr>
                      <a:r>
                        <a:rPr lang="en" sz="1200" u="sng">
                          <a:solidFill>
                            <a:schemeClr val="hlink"/>
                          </a:solidFill>
                          <a:hlinkClick r:id="rId10"/>
                        </a:rPr>
                        <a:t>Mini-lesson</a:t>
                      </a:r>
                      <a:r>
                        <a:rPr lang="en" sz="1200" u="sng">
                          <a:solidFill>
                            <a:schemeClr val="hlink"/>
                          </a:solidFill>
                          <a:hlinkClick r:id="rId11"/>
                        </a:rPr>
                        <a:t>s</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rowSpan="2">
                  <a:txBody>
                    <a:bodyPr/>
                    <a:lstStyle/>
                    <a:p>
                      <a:pPr indent="0" lvl="0" marL="0" rtl="0" algn="ctr">
                        <a:spcBef>
                          <a:spcPts val="0"/>
                        </a:spcBef>
                        <a:spcAft>
                          <a:spcPts val="0"/>
                        </a:spcAft>
                        <a:buNone/>
                      </a:pPr>
                      <a:r>
                        <a:rPr lang="en" sz="1200"/>
                        <a:t>Grade 3</a:t>
                      </a:r>
                      <a:endParaRPr sz="1200"/>
                    </a:p>
                    <a:p>
                      <a:pPr indent="0" lvl="0" marL="0" rtl="0" algn="ctr">
                        <a:spcBef>
                          <a:spcPts val="0"/>
                        </a:spcBef>
                        <a:spcAft>
                          <a:spcPts val="0"/>
                        </a:spcAft>
                        <a:buNone/>
                      </a:pPr>
                      <a:r>
                        <a:t/>
                      </a:r>
                      <a:endParaRPr sz="1200"/>
                    </a:p>
                    <a:p>
                      <a:pPr indent="0" lvl="0" marL="0" rtl="0" algn="ctr">
                        <a:spcBef>
                          <a:spcPts val="0"/>
                        </a:spcBef>
                        <a:spcAft>
                          <a:spcPts val="0"/>
                        </a:spcAft>
                        <a:buNone/>
                      </a:pPr>
                      <a:r>
                        <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rowSpan="2">
                  <a:txBody>
                    <a:bodyPr/>
                    <a:lstStyle/>
                    <a:p>
                      <a:pPr indent="0" lvl="0" marL="0" rtl="0" algn="l">
                        <a:lnSpc>
                          <a:spcPct val="115000"/>
                        </a:lnSpc>
                        <a:spcBef>
                          <a:spcPts val="0"/>
                        </a:spcBef>
                        <a:spcAft>
                          <a:spcPts val="0"/>
                        </a:spcAft>
                        <a:buNone/>
                      </a:pPr>
                      <a:r>
                        <a:rPr b="1" lang="en" sz="900">
                          <a:solidFill>
                            <a:schemeClr val="dk1"/>
                          </a:solidFill>
                        </a:rPr>
                        <a:t>Lesson</a:t>
                      </a:r>
                      <a:r>
                        <a:rPr b="1" lang="en" sz="900"/>
                        <a:t> 2: </a:t>
                      </a:r>
                      <a:r>
                        <a:rPr lang="en" sz="900"/>
                        <a:t>How can we predict when it’s going to storm?</a:t>
                      </a:r>
                      <a:endParaRPr sz="900"/>
                    </a:p>
                    <a:p>
                      <a:pPr indent="0" lvl="0" marL="0" rtl="0" algn="l">
                        <a:lnSpc>
                          <a:spcPct val="115000"/>
                        </a:lnSpc>
                        <a:spcBef>
                          <a:spcPts val="0"/>
                        </a:spcBef>
                        <a:spcAft>
                          <a:spcPts val="0"/>
                        </a:spcAft>
                        <a:buClr>
                          <a:schemeClr val="dk1"/>
                        </a:buClr>
                        <a:buSzPts val="1100"/>
                        <a:buFont typeface="Arial"/>
                        <a:buNone/>
                      </a:pPr>
                      <a:r>
                        <a:rPr b="1" lang="en" sz="900">
                          <a:solidFill>
                            <a:schemeClr val="dk1"/>
                          </a:solidFill>
                        </a:rPr>
                        <a:t>Lesson 3: </a:t>
                      </a:r>
                      <a:r>
                        <a:rPr lang="en" sz="900">
                          <a:solidFill>
                            <a:schemeClr val="dk1"/>
                          </a:solidFill>
                        </a:rPr>
                        <a:t>Why are some places always hot?</a:t>
                      </a:r>
                      <a:endParaRPr sz="900"/>
                    </a:p>
                    <a:p>
                      <a:pPr indent="0" lvl="0" marL="0" rtl="0" algn="l">
                        <a:lnSpc>
                          <a:spcPct val="115000"/>
                        </a:lnSpc>
                        <a:spcBef>
                          <a:spcPts val="0"/>
                        </a:spcBef>
                        <a:spcAft>
                          <a:spcPts val="0"/>
                        </a:spcAft>
                        <a:buNone/>
                      </a:pPr>
                      <a:r>
                        <a:t/>
                      </a:r>
                      <a:endParaRPr sz="900"/>
                    </a:p>
                    <a:p>
                      <a:pPr indent="0" lvl="0" marL="0" rtl="0" algn="l">
                        <a:lnSpc>
                          <a:spcPct val="115000"/>
                        </a:lnSpc>
                        <a:spcBef>
                          <a:spcPts val="0"/>
                        </a:spcBef>
                        <a:spcAft>
                          <a:spcPts val="0"/>
                        </a:spcAft>
                        <a:buNone/>
                      </a:pPr>
                      <a:r>
                        <a:t/>
                      </a:r>
                      <a:endParaRPr sz="600"/>
                    </a:p>
                    <a:p>
                      <a:pPr indent="0" lvl="0" marL="0" rtl="0" algn="l">
                        <a:lnSpc>
                          <a:spcPct val="115000"/>
                        </a:lnSpc>
                        <a:spcBef>
                          <a:spcPts val="0"/>
                        </a:spcBef>
                        <a:spcAft>
                          <a:spcPts val="0"/>
                        </a:spcAft>
                        <a:buNone/>
                      </a:pPr>
                      <a:r>
                        <a:rPr b="1" lang="en" sz="900"/>
                        <a:t>Mini-lesson</a:t>
                      </a:r>
                      <a:r>
                        <a:rPr b="1" lang="en" sz="900"/>
                        <a:t>s: </a:t>
                      </a:r>
                      <a:r>
                        <a:rPr lang="en" sz="900"/>
                        <a:t>What is the coldest place on Earth?</a:t>
                      </a:r>
                      <a:endParaRPr sz="9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26725">
                <a:tc vMerge="1"/>
                <a:tc vMerge="1"/>
                <a:tc>
                  <a:txBody>
                    <a:bodyPr/>
                    <a:lstStyle/>
                    <a:p>
                      <a:pPr indent="0" lvl="0" marL="0" rtl="0" algn="l">
                        <a:spcBef>
                          <a:spcPts val="0"/>
                        </a:spcBef>
                        <a:spcAft>
                          <a:spcPts val="0"/>
                        </a:spcAft>
                        <a:buNone/>
                      </a:pPr>
                      <a:r>
                        <a:rPr b="1" lang="en" sz="900"/>
                        <a:t>3.3.3.A5 </a:t>
                      </a:r>
                      <a:r>
                        <a:rPr lang="en" sz="900"/>
                        <a:t>Explain how air temperature, moisture, wind speed and direction, and precipitation make up the weather in a particular place and time.</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vMerge="1"/>
                <a:tc vMerge="1"/>
                <a:tc vMerge="1"/>
              </a:tr>
              <a:tr h="126725">
                <a:tc vMerge="1"/>
                <a:tc>
                  <a:txBody>
                    <a:bodyPr/>
                    <a:lstStyle/>
                    <a:p>
                      <a:pPr indent="0" lvl="0" marL="0" rtl="0" algn="ctr">
                        <a:spcBef>
                          <a:spcPts val="0"/>
                        </a:spcBef>
                        <a:spcAft>
                          <a:spcPts val="0"/>
                        </a:spcAft>
                        <a:buNone/>
                      </a:pPr>
                      <a:r>
                        <a:rPr i="1" lang="en" sz="900"/>
                        <a:t>Origin &amp; Evolution of the Universe</a:t>
                      </a:r>
                      <a:endParaRPr i="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rPr b="1" lang="en" sz="900"/>
                        <a:t>3.3.3.B1 </a:t>
                      </a:r>
                      <a:r>
                        <a:rPr lang="en" sz="900"/>
                        <a:t>Relate the rotation of the Earth and day/night, to the apparent movement of the sun, moon, and stars across the sky. Describe the changes that occur in the observable shape of the moon over the course of a month.</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lang="en" sz="1200" u="sng">
                          <a:solidFill>
                            <a:schemeClr val="hlink"/>
                          </a:solidFill>
                          <a:hlinkClick r:id="rId12"/>
                        </a:rPr>
                        <a:t>Mini-lesson</a:t>
                      </a:r>
                      <a:r>
                        <a:rPr lang="en" sz="1200" u="sng">
                          <a:solidFill>
                            <a:schemeClr val="hlink"/>
                          </a:solidFill>
                          <a:hlinkClick r:id="rId13"/>
                        </a:rPr>
                        <a:t>s</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900"/>
                        <a:t>Mini-lesson</a:t>
                      </a:r>
                      <a:r>
                        <a:rPr b="1" lang="en" sz="900"/>
                        <a:t>: </a:t>
                      </a:r>
                      <a:r>
                        <a:rPr lang="en" sz="900"/>
                        <a:t>How often do eclipses happen?</a:t>
                      </a:r>
                      <a:endParaRPr sz="900"/>
                    </a:p>
                    <a:p>
                      <a:pPr indent="0" lvl="0" marL="0" rtl="0" algn="l">
                        <a:lnSpc>
                          <a:spcPct val="115000"/>
                        </a:lnSpc>
                        <a:spcBef>
                          <a:spcPts val="0"/>
                        </a:spcBef>
                        <a:spcAft>
                          <a:spcPts val="0"/>
                        </a:spcAft>
                        <a:buNone/>
                      </a:pPr>
                      <a:r>
                        <a:rPr b="1" lang="en" sz="900"/>
                        <a:t>Mini-lesson</a:t>
                      </a:r>
                      <a:r>
                        <a:rPr b="1" lang="en" sz="900"/>
                        <a:t>: </a:t>
                      </a:r>
                      <a:r>
                        <a:rPr lang="en" sz="900"/>
                        <a:t>Why do different places have different times?</a:t>
                      </a:r>
                      <a:endParaRPr sz="9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25"/>
          <p:cNvSpPr txBox="1"/>
          <p:nvPr/>
        </p:nvSpPr>
        <p:spPr>
          <a:xfrm>
            <a:off x="2164300" y="356700"/>
            <a:ext cx="7652700" cy="453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800">
                <a:solidFill>
                  <a:srgbClr val="674EA7"/>
                </a:solidFill>
                <a:highlight>
                  <a:schemeClr val="lt1"/>
                </a:highlight>
                <a:latin typeface="Nunito"/>
                <a:ea typeface="Nunito"/>
                <a:cs typeface="Nunito"/>
                <a:sym typeface="Nunito"/>
              </a:rPr>
              <a:t>Grade 3, continued</a:t>
            </a:r>
            <a:endParaRPr b="1" sz="1800">
              <a:solidFill>
                <a:srgbClr val="521B99"/>
              </a:solidFill>
              <a:latin typeface="Nunito"/>
              <a:ea typeface="Nunito"/>
              <a:cs typeface="Nunito"/>
              <a:sym typeface="Nunito"/>
            </a:endParaRPr>
          </a:p>
        </p:txBody>
      </p:sp>
      <p:pic>
        <p:nvPicPr>
          <p:cNvPr id="215" name="Google Shape;215;p25"/>
          <p:cNvPicPr preferRelativeResize="0"/>
          <p:nvPr/>
        </p:nvPicPr>
        <p:blipFill rotWithShape="1">
          <a:blip r:embed="rId3">
            <a:alphaModFix/>
          </a:blip>
          <a:srcRect b="0" l="0" r="0" t="0"/>
          <a:stretch/>
        </p:blipFill>
        <p:spPr>
          <a:xfrm>
            <a:off x="488525" y="1217149"/>
            <a:ext cx="1240300" cy="289775"/>
          </a:xfrm>
          <a:prstGeom prst="rect">
            <a:avLst/>
          </a:prstGeom>
          <a:noFill/>
          <a:ln>
            <a:noFill/>
          </a:ln>
        </p:spPr>
      </p:pic>
      <p:cxnSp>
        <p:nvCxnSpPr>
          <p:cNvPr id="216" name="Google Shape;216;p25"/>
          <p:cNvCxnSpPr/>
          <p:nvPr/>
        </p:nvCxnSpPr>
        <p:spPr>
          <a:xfrm>
            <a:off x="1997375" y="249600"/>
            <a:ext cx="0" cy="1273800"/>
          </a:xfrm>
          <a:prstGeom prst="straightConnector1">
            <a:avLst/>
          </a:prstGeom>
          <a:noFill/>
          <a:ln cap="flat" cmpd="sng" w="38100">
            <a:solidFill>
              <a:srgbClr val="674EA7"/>
            </a:solidFill>
            <a:prstDash val="solid"/>
            <a:round/>
            <a:headEnd len="med" w="med" type="none"/>
            <a:tailEnd len="med" w="med" type="none"/>
          </a:ln>
        </p:spPr>
      </p:cxnSp>
      <p:pic>
        <p:nvPicPr>
          <p:cNvPr id="217" name="Google Shape;217;p25"/>
          <p:cNvPicPr preferRelativeResize="0"/>
          <p:nvPr/>
        </p:nvPicPr>
        <p:blipFill rotWithShape="1">
          <a:blip r:embed="rId4">
            <a:alphaModFix/>
          </a:blip>
          <a:srcRect b="0" l="0" r="0" t="0"/>
          <a:stretch/>
        </p:blipFill>
        <p:spPr>
          <a:xfrm>
            <a:off x="4529138" y="7216325"/>
            <a:ext cx="1000125" cy="257175"/>
          </a:xfrm>
          <a:prstGeom prst="rect">
            <a:avLst/>
          </a:prstGeom>
          <a:noFill/>
          <a:ln>
            <a:noFill/>
          </a:ln>
        </p:spPr>
      </p:pic>
      <p:sp>
        <p:nvSpPr>
          <p:cNvPr id="218" name="Google Shape;218;p25"/>
          <p:cNvSpPr txBox="1"/>
          <p:nvPr/>
        </p:nvSpPr>
        <p:spPr>
          <a:xfrm>
            <a:off x="393775" y="7172900"/>
            <a:ext cx="3620400" cy="68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u="sng">
                <a:solidFill>
                  <a:srgbClr val="1155CC"/>
                </a:solidFill>
                <a:hlinkClick r:id="rId5">
                  <a:extLst>
                    <a:ext uri="{A12FA001-AC4F-418D-AE19-62706E023703}">
                      <ahyp:hlinkClr val="tx"/>
                    </a:ext>
                  </a:extLst>
                </a:hlinkClick>
              </a:rPr>
              <a:t>https://mysteryscience.com/docs/pennsylvania</a:t>
            </a:r>
            <a:endParaRPr sz="1100"/>
          </a:p>
        </p:txBody>
      </p:sp>
      <p:sp>
        <p:nvSpPr>
          <p:cNvPr id="219" name="Google Shape;219;p25"/>
          <p:cNvSpPr txBox="1"/>
          <p:nvPr/>
        </p:nvSpPr>
        <p:spPr>
          <a:xfrm>
            <a:off x="2185900" y="718850"/>
            <a:ext cx="7432800" cy="58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100">
                <a:solidFill>
                  <a:schemeClr val="dk1"/>
                </a:solidFill>
              </a:rPr>
              <a:t>Mystery Science aligns to the Pennsylvania Academic Standards for Science and Technology. The core </a:t>
            </a:r>
            <a:r>
              <a:rPr lang="en" sz="1100">
                <a:solidFill>
                  <a:schemeClr val="dk1"/>
                </a:solidFill>
                <a:highlight>
                  <a:schemeClr val="lt1"/>
                </a:highlight>
              </a:rPr>
              <a:t>lesson (exploration &amp; activity) is designed to take one hour per week. Extensions can expand upon each lesson. </a:t>
            </a:r>
            <a:r>
              <a:rPr lang="en" sz="1100">
                <a:solidFill>
                  <a:schemeClr val="dk1"/>
                </a:solidFill>
              </a:rPr>
              <a:t>To view each lesson’s alignment to 3 dimensional learning (disciplinary core ideas, science and engineering practices, and crosscutting concepts) view our </a:t>
            </a:r>
            <a:r>
              <a:rPr lang="en" sz="1100" u="sng">
                <a:solidFill>
                  <a:schemeClr val="accent3"/>
                </a:solidFill>
                <a:hlinkClick r:id="rId6">
                  <a:extLst>
                    <a:ext uri="{A12FA001-AC4F-418D-AE19-62706E023703}">
                      <ahyp:hlinkClr val="tx"/>
                    </a:ext>
                  </a:extLst>
                </a:hlinkClick>
              </a:rPr>
              <a:t>NGSS Alignment </a:t>
            </a:r>
            <a:r>
              <a:rPr lang="en" sz="1100">
                <a:solidFill>
                  <a:schemeClr val="dk1"/>
                </a:solidFill>
              </a:rPr>
              <a:t>document. </a:t>
            </a:r>
            <a:r>
              <a:rPr lang="en" sz="1100">
                <a:solidFill>
                  <a:schemeClr val="dk1"/>
                </a:solidFill>
                <a:highlight>
                  <a:schemeClr val="lt1"/>
                </a:highlight>
              </a:rPr>
              <a:t>Mini-lessons are 5-minute videos that answer K-5 student questions and can be used as a jumping off point to engage learners for a full lesson planned by the teacher.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p:txBody>
      </p:sp>
      <p:pic>
        <p:nvPicPr>
          <p:cNvPr id="220" name="Google Shape;220;p25"/>
          <p:cNvPicPr preferRelativeResize="0"/>
          <p:nvPr/>
        </p:nvPicPr>
        <p:blipFill>
          <a:blip r:embed="rId7">
            <a:alphaModFix/>
          </a:blip>
          <a:stretch>
            <a:fillRect/>
          </a:stretch>
        </p:blipFill>
        <p:spPr>
          <a:xfrm>
            <a:off x="473425" y="249600"/>
            <a:ext cx="1240299" cy="755075"/>
          </a:xfrm>
          <a:prstGeom prst="rect">
            <a:avLst/>
          </a:prstGeom>
          <a:noFill/>
          <a:ln>
            <a:noFill/>
          </a:ln>
        </p:spPr>
      </p:pic>
      <p:sp>
        <p:nvSpPr>
          <p:cNvPr id="221" name="Google Shape;221;p25"/>
          <p:cNvSpPr txBox="1"/>
          <p:nvPr/>
        </p:nvSpPr>
        <p:spPr>
          <a:xfrm>
            <a:off x="760362" y="424046"/>
            <a:ext cx="762000" cy="224100"/>
          </a:xfrm>
          <a:prstGeom prst="rect">
            <a:avLst/>
          </a:prstGeom>
          <a:noFill/>
          <a:ln>
            <a:noFill/>
          </a:ln>
          <a:effectLst>
            <a:outerShdw blurRad="57150" rotWithShape="0" algn="bl" dir="5400000" dist="19050">
              <a:srgbClr val="000000">
                <a:alpha val="5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b="1" lang="en" sz="1200">
                <a:solidFill>
                  <a:srgbClr val="FFFFFF"/>
                </a:solidFill>
              </a:rPr>
              <a:t>PA</a:t>
            </a:r>
            <a:endParaRPr b="1" sz="1200">
              <a:solidFill>
                <a:srgbClr val="FFFFFF"/>
              </a:solidFill>
            </a:endParaRPr>
          </a:p>
        </p:txBody>
      </p:sp>
      <p:graphicFrame>
        <p:nvGraphicFramePr>
          <p:cNvPr id="222" name="Google Shape;222;p25"/>
          <p:cNvGraphicFramePr/>
          <p:nvPr/>
        </p:nvGraphicFramePr>
        <p:xfrm>
          <a:off x="457192" y="1828803"/>
          <a:ext cx="3000000" cy="3000000"/>
        </p:xfrm>
        <a:graphic>
          <a:graphicData uri="http://schemas.openxmlformats.org/drawingml/2006/table">
            <a:tbl>
              <a:tblPr>
                <a:noFill/>
                <a:tableStyleId>{63CE33A9-565E-4B5A-9EE2-FBF6C4CE3CBB}</a:tableStyleId>
              </a:tblPr>
              <a:tblGrid>
                <a:gridCol w="873525"/>
                <a:gridCol w="666650"/>
                <a:gridCol w="2492550"/>
                <a:gridCol w="1078525"/>
                <a:gridCol w="1078525"/>
                <a:gridCol w="2954200"/>
              </a:tblGrid>
              <a:tr h="126725">
                <a:tc>
                  <a:txBody>
                    <a:bodyPr/>
                    <a:lstStyle/>
                    <a:p>
                      <a:pPr indent="0" lvl="0" marL="0" rtl="0" algn="ctr">
                        <a:spcBef>
                          <a:spcPts val="0"/>
                        </a:spcBef>
                        <a:spcAft>
                          <a:spcPts val="0"/>
                        </a:spcAft>
                        <a:buNone/>
                      </a:pPr>
                      <a:r>
                        <a:rPr b="1" lang="en" sz="1200"/>
                        <a:t>Strand</a:t>
                      </a:r>
                      <a:endParaRPr b="1" sz="1200">
                        <a:solidFill>
                          <a:schemeClr val="dk1"/>
                        </a:solidFill>
                      </a:endParaRPr>
                    </a:p>
                  </a:txBody>
                  <a:tcPr marT="63500" marB="63500" marR="63500" marL="63500" anchor="ctr">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solidFill>
                            <a:srgbClr val="000000"/>
                          </a:solidFill>
                        </a:rPr>
                        <a:t>Topic</a:t>
                      </a:r>
                      <a:endParaRPr b="1" i="1" sz="1200">
                        <a:solidFill>
                          <a:srgbClr val="000000"/>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Clr>
                          <a:schemeClr val="dk1"/>
                        </a:buClr>
                        <a:buSzPts val="1100"/>
                        <a:buFont typeface="Arial"/>
                        <a:buNone/>
                      </a:pPr>
                      <a:r>
                        <a:rPr b="1" lang="en" sz="1200">
                          <a:solidFill>
                            <a:schemeClr val="dk1"/>
                          </a:solidFill>
                        </a:rPr>
                        <a:t>Pennsylvania Academic Standards for Science and Technology</a:t>
                      </a:r>
                      <a:endParaRPr b="1" sz="1200">
                        <a:solidFill>
                          <a:schemeClr val="dk1"/>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Unit</a:t>
                      </a:r>
                      <a:endParaRPr b="1"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Grade</a:t>
                      </a:r>
                      <a:endParaRPr b="1"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Lessons</a:t>
                      </a:r>
                      <a:endParaRPr b="1" sz="12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r>
              <a:tr h="126725">
                <a:tc rowSpan="5">
                  <a:txBody>
                    <a:bodyPr/>
                    <a:lstStyle/>
                    <a:p>
                      <a:pPr indent="0" lvl="0" marL="0" rtl="0" algn="ctr">
                        <a:spcBef>
                          <a:spcPts val="0"/>
                        </a:spcBef>
                        <a:spcAft>
                          <a:spcPts val="0"/>
                        </a:spcAft>
                        <a:buNone/>
                      </a:pPr>
                      <a:r>
                        <a:rPr b="1" lang="en" sz="1200">
                          <a:solidFill>
                            <a:schemeClr val="dk1"/>
                          </a:solidFill>
                        </a:rPr>
                        <a:t>Physical Sciences</a:t>
                      </a:r>
                      <a:endParaRPr b="1" sz="1200"/>
                    </a:p>
                  </a:txBody>
                  <a:tcPr marT="63500" marB="63500" marR="63500" marL="63500" anchor="ctr">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EAD3"/>
                    </a:solidFill>
                  </a:tcPr>
                </a:tc>
                <a:tc rowSpan="5">
                  <a:txBody>
                    <a:bodyPr/>
                    <a:lstStyle/>
                    <a:p>
                      <a:pPr indent="0" lvl="0" marL="0" rtl="0" algn="ctr">
                        <a:spcBef>
                          <a:spcPts val="0"/>
                        </a:spcBef>
                        <a:spcAft>
                          <a:spcPts val="0"/>
                        </a:spcAft>
                        <a:buNone/>
                      </a:pPr>
                      <a:r>
                        <a:rPr i="1" lang="en" sz="900"/>
                        <a:t>Chemistry</a:t>
                      </a:r>
                      <a:endParaRPr i="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rPr b="1" lang="en" sz="900"/>
                        <a:t>3.2.3.A1 </a:t>
                      </a:r>
                      <a:r>
                        <a:rPr lang="en" sz="900"/>
                        <a:t>Differentiate between properties of objects such as size, shape, and weight and properties of materials that make up the objects such as color, texture, and hardness. Differentiate between the three states of matter, classifying a substance as a solid, liquid, or gas.</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rowSpan="5">
                  <a:txBody>
                    <a:bodyPr/>
                    <a:lstStyle/>
                    <a:p>
                      <a:pPr indent="0" lvl="0" marL="0" rtl="0" algn="ctr">
                        <a:spcBef>
                          <a:spcPts val="0"/>
                        </a:spcBef>
                        <a:spcAft>
                          <a:spcPts val="0"/>
                        </a:spcAft>
                        <a:buNone/>
                      </a:pPr>
                      <a:r>
                        <a:rPr lang="en" sz="1200" u="sng">
                          <a:solidFill>
                            <a:srgbClr val="1155CC"/>
                          </a:solidFill>
                          <a:hlinkClick r:id="rId8">
                            <a:extLst>
                              <a:ext uri="{A12FA001-AC4F-418D-AE19-62706E023703}">
                                <ahyp:hlinkClr val="tx"/>
                              </a:ext>
                            </a:extLst>
                          </a:hlinkClick>
                        </a:rPr>
                        <a:t>Material Magic</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rowSpan="5">
                  <a:txBody>
                    <a:bodyPr/>
                    <a:lstStyle/>
                    <a:p>
                      <a:pPr indent="0" lvl="0" marL="0" rtl="0" algn="ctr">
                        <a:spcBef>
                          <a:spcPts val="0"/>
                        </a:spcBef>
                        <a:spcAft>
                          <a:spcPts val="0"/>
                        </a:spcAft>
                        <a:buNone/>
                      </a:pPr>
                      <a:r>
                        <a:rPr lang="en" sz="1200"/>
                        <a:t>Grade 2</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rowSpan="5">
                  <a:txBody>
                    <a:bodyPr/>
                    <a:lstStyle/>
                    <a:p>
                      <a:pPr indent="0" lvl="0" marL="0" rtl="0" algn="l">
                        <a:lnSpc>
                          <a:spcPct val="115000"/>
                        </a:lnSpc>
                        <a:spcBef>
                          <a:spcPts val="0"/>
                        </a:spcBef>
                        <a:spcAft>
                          <a:spcPts val="0"/>
                        </a:spcAft>
                        <a:buNone/>
                      </a:pPr>
                      <a:r>
                        <a:rPr b="1" lang="en" sz="900">
                          <a:solidFill>
                            <a:schemeClr val="dk1"/>
                          </a:solidFill>
                        </a:rPr>
                        <a:t>Lesson</a:t>
                      </a:r>
                      <a:r>
                        <a:rPr b="1" lang="en" sz="900"/>
                        <a:t> 1: </a:t>
                      </a:r>
                      <a:r>
                        <a:rPr lang="en" sz="900"/>
                        <a:t>Why do we wear clothes?</a:t>
                      </a:r>
                      <a:endParaRPr sz="900"/>
                    </a:p>
                    <a:p>
                      <a:pPr indent="0" lvl="0" marL="0" rtl="0" algn="l">
                        <a:lnSpc>
                          <a:spcPct val="115000"/>
                        </a:lnSpc>
                        <a:spcBef>
                          <a:spcPts val="0"/>
                        </a:spcBef>
                        <a:spcAft>
                          <a:spcPts val="0"/>
                        </a:spcAft>
                        <a:buNone/>
                      </a:pPr>
                      <a:r>
                        <a:rPr b="1" lang="en" sz="900">
                          <a:solidFill>
                            <a:schemeClr val="dk1"/>
                          </a:solidFill>
                        </a:rPr>
                        <a:t>Lesson</a:t>
                      </a:r>
                      <a:r>
                        <a:rPr b="1" lang="en" sz="900"/>
                        <a:t> 2: </a:t>
                      </a:r>
                      <a:r>
                        <a:rPr lang="en" sz="900"/>
                        <a:t>Can you really fry an egg on a hot sidewalk?</a:t>
                      </a:r>
                      <a:endParaRPr sz="900"/>
                    </a:p>
                    <a:p>
                      <a:pPr indent="0" lvl="0" marL="0" rtl="0" algn="l">
                        <a:lnSpc>
                          <a:spcPct val="115000"/>
                        </a:lnSpc>
                        <a:spcBef>
                          <a:spcPts val="0"/>
                        </a:spcBef>
                        <a:spcAft>
                          <a:spcPts val="0"/>
                        </a:spcAft>
                        <a:buNone/>
                      </a:pPr>
                      <a:r>
                        <a:rPr b="1" lang="en" sz="900">
                          <a:solidFill>
                            <a:schemeClr val="dk1"/>
                          </a:solidFill>
                        </a:rPr>
                        <a:t>Lesson</a:t>
                      </a:r>
                      <a:r>
                        <a:rPr b="1" lang="en" sz="900"/>
                        <a:t> 3: </a:t>
                      </a:r>
                      <a:r>
                        <a:rPr lang="en" sz="900"/>
                        <a:t>Why are so many toys made out of plastic?</a:t>
                      </a:r>
                      <a:endParaRPr sz="900"/>
                    </a:p>
                    <a:p>
                      <a:pPr indent="0" lvl="0" marL="0" rtl="0" algn="l">
                        <a:lnSpc>
                          <a:spcPct val="115000"/>
                        </a:lnSpc>
                        <a:spcBef>
                          <a:spcPts val="0"/>
                        </a:spcBef>
                        <a:spcAft>
                          <a:spcPts val="0"/>
                        </a:spcAft>
                        <a:buNone/>
                      </a:pPr>
                      <a:r>
                        <a:rPr b="1" lang="en" sz="900">
                          <a:solidFill>
                            <a:schemeClr val="dk1"/>
                          </a:solidFill>
                        </a:rPr>
                        <a:t>Lesson</a:t>
                      </a:r>
                      <a:r>
                        <a:rPr b="1" lang="en" sz="900"/>
                        <a:t> 4: </a:t>
                      </a:r>
                      <a:r>
                        <a:rPr lang="en" sz="900"/>
                        <a:t>What materials might be invented in the future?</a:t>
                      </a:r>
                      <a:endParaRPr sz="900"/>
                    </a:p>
                    <a:p>
                      <a:pPr indent="0" lvl="0" marL="0" rtl="0" algn="l">
                        <a:lnSpc>
                          <a:spcPct val="115000"/>
                        </a:lnSpc>
                        <a:spcBef>
                          <a:spcPts val="0"/>
                        </a:spcBef>
                        <a:spcAft>
                          <a:spcPts val="0"/>
                        </a:spcAft>
                        <a:buNone/>
                      </a:pPr>
                      <a:r>
                        <a:rPr b="1" lang="en" sz="900">
                          <a:solidFill>
                            <a:schemeClr val="dk1"/>
                          </a:solidFill>
                        </a:rPr>
                        <a:t>Lesson</a:t>
                      </a:r>
                      <a:r>
                        <a:rPr b="1" lang="en" sz="900"/>
                        <a:t> 5: </a:t>
                      </a:r>
                      <a:r>
                        <a:rPr lang="en" sz="900"/>
                        <a:t>Could you build a house out of paper?</a:t>
                      </a:r>
                      <a:endParaRPr sz="9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126725">
                <a:tc vMerge="1"/>
                <a:tc vMerge="1"/>
                <a:tc>
                  <a:txBody>
                    <a:bodyPr/>
                    <a:lstStyle/>
                    <a:p>
                      <a:pPr indent="0" lvl="0" marL="0" rtl="0" algn="l">
                        <a:spcBef>
                          <a:spcPts val="0"/>
                        </a:spcBef>
                        <a:spcAft>
                          <a:spcPts val="0"/>
                        </a:spcAft>
                        <a:buNone/>
                      </a:pPr>
                      <a:r>
                        <a:rPr b="1" lang="en" sz="900"/>
                        <a:t>3.2.3.A2 </a:t>
                      </a:r>
                      <a:r>
                        <a:rPr lang="en" sz="900"/>
                        <a:t>Recognize that all objects and materials in the world as made of mater.</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vMerge="1"/>
                <a:tc vMerge="1"/>
                <a:tc vMerge="1"/>
              </a:tr>
              <a:tr h="126725">
                <a:tc vMerge="1"/>
                <a:tc vMerge="1"/>
                <a:tc>
                  <a:txBody>
                    <a:bodyPr/>
                    <a:lstStyle/>
                    <a:p>
                      <a:pPr indent="0" lvl="0" marL="0" rtl="0" algn="l">
                        <a:spcBef>
                          <a:spcPts val="0"/>
                        </a:spcBef>
                        <a:spcAft>
                          <a:spcPts val="0"/>
                        </a:spcAft>
                        <a:buNone/>
                      </a:pPr>
                      <a:r>
                        <a:rPr b="1" lang="en" sz="900"/>
                        <a:t>3.2.3.A3 </a:t>
                      </a:r>
                      <a:r>
                        <a:rPr lang="en" sz="900"/>
                        <a:t>Demonstrate how heating and cooling may cause changes in the properties of materials including phase changes.</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vMerge="1"/>
                <a:tc vMerge="1"/>
                <a:tc vMerge="1"/>
              </a:tr>
              <a:tr h="126725">
                <a:tc vMerge="1"/>
                <a:tc vMerge="1"/>
                <a:tc>
                  <a:txBody>
                    <a:bodyPr/>
                    <a:lstStyle/>
                    <a:p>
                      <a:pPr indent="0" lvl="0" marL="0" rtl="0" algn="l">
                        <a:spcBef>
                          <a:spcPts val="0"/>
                        </a:spcBef>
                        <a:spcAft>
                          <a:spcPts val="0"/>
                        </a:spcAft>
                        <a:buNone/>
                      </a:pPr>
                      <a:r>
                        <a:rPr b="1" lang="en" sz="900"/>
                        <a:t>3.2.3.A4 </a:t>
                      </a:r>
                      <a:r>
                        <a:rPr lang="en" sz="900"/>
                        <a:t>Use basic reactions to demonstrate observable changes in properties of matter (e.g. burning, cooking). </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vMerge="1"/>
                <a:tc vMerge="1"/>
                <a:tc vMerge="1"/>
              </a:tr>
              <a:tr h="126725">
                <a:tc vMerge="1"/>
                <a:tc vMerge="1"/>
                <a:tc>
                  <a:txBody>
                    <a:bodyPr/>
                    <a:lstStyle/>
                    <a:p>
                      <a:pPr indent="0" lvl="0" marL="0" rtl="0" algn="l">
                        <a:spcBef>
                          <a:spcPts val="0"/>
                        </a:spcBef>
                        <a:spcAft>
                          <a:spcPts val="0"/>
                        </a:spcAft>
                        <a:buNone/>
                      </a:pPr>
                      <a:r>
                        <a:rPr b="1" lang="en" sz="900"/>
                        <a:t>3.2.3.A5 Unifying Themes (Constancy &amp; Change): </a:t>
                      </a:r>
                      <a:r>
                        <a:rPr lang="en" sz="900"/>
                        <a:t>Recognize that everything is made of matter.</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vMerge="1"/>
                <a:tc vMerge="1"/>
                <a:tc vMerge="1"/>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26"/>
          <p:cNvSpPr txBox="1"/>
          <p:nvPr/>
        </p:nvSpPr>
        <p:spPr>
          <a:xfrm>
            <a:off x="2164300" y="356700"/>
            <a:ext cx="7652700" cy="453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800">
                <a:solidFill>
                  <a:srgbClr val="674EA7"/>
                </a:solidFill>
                <a:highlight>
                  <a:schemeClr val="lt1"/>
                </a:highlight>
                <a:latin typeface="Nunito"/>
                <a:ea typeface="Nunito"/>
                <a:cs typeface="Nunito"/>
                <a:sym typeface="Nunito"/>
              </a:rPr>
              <a:t>Grade 3, continued</a:t>
            </a:r>
            <a:endParaRPr b="1" sz="1800">
              <a:solidFill>
                <a:srgbClr val="521B99"/>
              </a:solidFill>
              <a:latin typeface="Nunito"/>
              <a:ea typeface="Nunito"/>
              <a:cs typeface="Nunito"/>
              <a:sym typeface="Nunito"/>
            </a:endParaRPr>
          </a:p>
        </p:txBody>
      </p:sp>
      <p:pic>
        <p:nvPicPr>
          <p:cNvPr id="228" name="Google Shape;228;p26"/>
          <p:cNvPicPr preferRelativeResize="0"/>
          <p:nvPr/>
        </p:nvPicPr>
        <p:blipFill rotWithShape="1">
          <a:blip r:embed="rId3">
            <a:alphaModFix/>
          </a:blip>
          <a:srcRect b="0" l="0" r="0" t="0"/>
          <a:stretch/>
        </p:blipFill>
        <p:spPr>
          <a:xfrm>
            <a:off x="488525" y="1217149"/>
            <a:ext cx="1240300" cy="289775"/>
          </a:xfrm>
          <a:prstGeom prst="rect">
            <a:avLst/>
          </a:prstGeom>
          <a:noFill/>
          <a:ln>
            <a:noFill/>
          </a:ln>
        </p:spPr>
      </p:pic>
      <p:cxnSp>
        <p:nvCxnSpPr>
          <p:cNvPr id="229" name="Google Shape;229;p26"/>
          <p:cNvCxnSpPr/>
          <p:nvPr/>
        </p:nvCxnSpPr>
        <p:spPr>
          <a:xfrm>
            <a:off x="1997375" y="249600"/>
            <a:ext cx="0" cy="1273800"/>
          </a:xfrm>
          <a:prstGeom prst="straightConnector1">
            <a:avLst/>
          </a:prstGeom>
          <a:noFill/>
          <a:ln cap="flat" cmpd="sng" w="38100">
            <a:solidFill>
              <a:srgbClr val="674EA7"/>
            </a:solidFill>
            <a:prstDash val="solid"/>
            <a:round/>
            <a:headEnd len="med" w="med" type="none"/>
            <a:tailEnd len="med" w="med" type="none"/>
          </a:ln>
        </p:spPr>
      </p:cxnSp>
      <p:pic>
        <p:nvPicPr>
          <p:cNvPr id="230" name="Google Shape;230;p26"/>
          <p:cNvPicPr preferRelativeResize="0"/>
          <p:nvPr/>
        </p:nvPicPr>
        <p:blipFill rotWithShape="1">
          <a:blip r:embed="rId4">
            <a:alphaModFix/>
          </a:blip>
          <a:srcRect b="0" l="0" r="0" t="0"/>
          <a:stretch/>
        </p:blipFill>
        <p:spPr>
          <a:xfrm>
            <a:off x="4529138" y="7216325"/>
            <a:ext cx="1000125" cy="257175"/>
          </a:xfrm>
          <a:prstGeom prst="rect">
            <a:avLst/>
          </a:prstGeom>
          <a:noFill/>
          <a:ln>
            <a:noFill/>
          </a:ln>
        </p:spPr>
      </p:pic>
      <p:sp>
        <p:nvSpPr>
          <p:cNvPr id="231" name="Google Shape;231;p26"/>
          <p:cNvSpPr txBox="1"/>
          <p:nvPr/>
        </p:nvSpPr>
        <p:spPr>
          <a:xfrm>
            <a:off x="393775" y="7172900"/>
            <a:ext cx="3620400" cy="68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u="sng">
                <a:solidFill>
                  <a:srgbClr val="1155CC"/>
                </a:solidFill>
                <a:hlinkClick r:id="rId5">
                  <a:extLst>
                    <a:ext uri="{A12FA001-AC4F-418D-AE19-62706E023703}">
                      <ahyp:hlinkClr val="tx"/>
                    </a:ext>
                  </a:extLst>
                </a:hlinkClick>
              </a:rPr>
              <a:t>https://mysteryscience.com/docs/pennsylvania</a:t>
            </a:r>
            <a:endParaRPr sz="1100"/>
          </a:p>
        </p:txBody>
      </p:sp>
      <p:sp>
        <p:nvSpPr>
          <p:cNvPr id="232" name="Google Shape;232;p26"/>
          <p:cNvSpPr txBox="1"/>
          <p:nvPr/>
        </p:nvSpPr>
        <p:spPr>
          <a:xfrm>
            <a:off x="2185900" y="718850"/>
            <a:ext cx="7432800" cy="58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100">
                <a:solidFill>
                  <a:schemeClr val="dk1"/>
                </a:solidFill>
              </a:rPr>
              <a:t>Mystery Science aligns to the Pennsylvania Academic Standards for Science and Technology. The core </a:t>
            </a:r>
            <a:r>
              <a:rPr lang="en" sz="1100">
                <a:solidFill>
                  <a:schemeClr val="dk1"/>
                </a:solidFill>
                <a:highlight>
                  <a:schemeClr val="lt1"/>
                </a:highlight>
              </a:rPr>
              <a:t>lesson (exploration &amp; activity) is designed to take one hour per week. Extensions can expand upon each lesson. </a:t>
            </a:r>
            <a:r>
              <a:rPr lang="en" sz="1100">
                <a:solidFill>
                  <a:schemeClr val="dk1"/>
                </a:solidFill>
              </a:rPr>
              <a:t>To view each lesson’s alignment to 3 dimensional learning (disciplinary core ideas, science and engineering practices, and crosscutting concepts) view our </a:t>
            </a:r>
            <a:r>
              <a:rPr lang="en" sz="1100" u="sng">
                <a:solidFill>
                  <a:schemeClr val="accent3"/>
                </a:solidFill>
                <a:hlinkClick r:id="rId6">
                  <a:extLst>
                    <a:ext uri="{A12FA001-AC4F-418D-AE19-62706E023703}">
                      <ahyp:hlinkClr val="tx"/>
                    </a:ext>
                  </a:extLst>
                </a:hlinkClick>
              </a:rPr>
              <a:t>NGSS Alignment </a:t>
            </a:r>
            <a:r>
              <a:rPr lang="en" sz="1100">
                <a:solidFill>
                  <a:schemeClr val="dk1"/>
                </a:solidFill>
              </a:rPr>
              <a:t>document. </a:t>
            </a:r>
            <a:r>
              <a:rPr lang="en" sz="1100">
                <a:solidFill>
                  <a:schemeClr val="dk1"/>
                </a:solidFill>
                <a:highlight>
                  <a:schemeClr val="lt1"/>
                </a:highlight>
              </a:rPr>
              <a:t>Mini-lessons are 5-minute videos that answer K-5 student questions and can be used as a jumping off point to engage learners for a full lesson planned by the teacher.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p:txBody>
      </p:sp>
      <p:pic>
        <p:nvPicPr>
          <p:cNvPr id="233" name="Google Shape;233;p26"/>
          <p:cNvPicPr preferRelativeResize="0"/>
          <p:nvPr/>
        </p:nvPicPr>
        <p:blipFill>
          <a:blip r:embed="rId7">
            <a:alphaModFix/>
          </a:blip>
          <a:stretch>
            <a:fillRect/>
          </a:stretch>
        </p:blipFill>
        <p:spPr>
          <a:xfrm>
            <a:off x="473425" y="249600"/>
            <a:ext cx="1240299" cy="755075"/>
          </a:xfrm>
          <a:prstGeom prst="rect">
            <a:avLst/>
          </a:prstGeom>
          <a:noFill/>
          <a:ln>
            <a:noFill/>
          </a:ln>
        </p:spPr>
      </p:pic>
      <p:sp>
        <p:nvSpPr>
          <p:cNvPr id="234" name="Google Shape;234;p26"/>
          <p:cNvSpPr txBox="1"/>
          <p:nvPr/>
        </p:nvSpPr>
        <p:spPr>
          <a:xfrm>
            <a:off x="760362" y="424046"/>
            <a:ext cx="762000" cy="224100"/>
          </a:xfrm>
          <a:prstGeom prst="rect">
            <a:avLst/>
          </a:prstGeom>
          <a:noFill/>
          <a:ln>
            <a:noFill/>
          </a:ln>
          <a:effectLst>
            <a:outerShdw blurRad="57150" rotWithShape="0" algn="bl" dir="5400000" dist="19050">
              <a:srgbClr val="000000">
                <a:alpha val="5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b="1" lang="en" sz="1200">
                <a:solidFill>
                  <a:srgbClr val="FFFFFF"/>
                </a:solidFill>
              </a:rPr>
              <a:t>PA</a:t>
            </a:r>
            <a:endParaRPr b="1" sz="1200">
              <a:solidFill>
                <a:srgbClr val="FFFFFF"/>
              </a:solidFill>
            </a:endParaRPr>
          </a:p>
        </p:txBody>
      </p:sp>
      <p:graphicFrame>
        <p:nvGraphicFramePr>
          <p:cNvPr id="235" name="Google Shape;235;p26"/>
          <p:cNvGraphicFramePr/>
          <p:nvPr/>
        </p:nvGraphicFramePr>
        <p:xfrm>
          <a:off x="457192" y="1828803"/>
          <a:ext cx="3000000" cy="3000000"/>
        </p:xfrm>
        <a:graphic>
          <a:graphicData uri="http://schemas.openxmlformats.org/drawingml/2006/table">
            <a:tbl>
              <a:tblPr>
                <a:noFill/>
                <a:tableStyleId>{63CE33A9-565E-4B5A-9EE2-FBF6C4CE3CBB}</a:tableStyleId>
              </a:tblPr>
              <a:tblGrid>
                <a:gridCol w="940950"/>
                <a:gridCol w="599225"/>
                <a:gridCol w="2660275"/>
                <a:gridCol w="975850"/>
                <a:gridCol w="975850"/>
                <a:gridCol w="2991825"/>
              </a:tblGrid>
              <a:tr h="126725">
                <a:tc>
                  <a:txBody>
                    <a:bodyPr/>
                    <a:lstStyle/>
                    <a:p>
                      <a:pPr indent="0" lvl="0" marL="0" rtl="0" algn="ctr">
                        <a:spcBef>
                          <a:spcPts val="0"/>
                        </a:spcBef>
                        <a:spcAft>
                          <a:spcPts val="0"/>
                        </a:spcAft>
                        <a:buNone/>
                      </a:pPr>
                      <a:r>
                        <a:rPr b="1" lang="en" sz="1200"/>
                        <a:t>Strand</a:t>
                      </a:r>
                      <a:endParaRPr b="1" sz="1200">
                        <a:solidFill>
                          <a:schemeClr val="dk1"/>
                        </a:solidFill>
                      </a:endParaRPr>
                    </a:p>
                  </a:txBody>
                  <a:tcPr marT="63500" marB="63500" marR="63500" marL="63500" anchor="ctr">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solidFill>
                            <a:srgbClr val="000000"/>
                          </a:solidFill>
                        </a:rPr>
                        <a:t>Topic</a:t>
                      </a:r>
                      <a:endParaRPr b="1" i="1" sz="1200">
                        <a:solidFill>
                          <a:srgbClr val="000000"/>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Clr>
                          <a:schemeClr val="dk1"/>
                        </a:buClr>
                        <a:buSzPts val="1100"/>
                        <a:buFont typeface="Arial"/>
                        <a:buNone/>
                      </a:pPr>
                      <a:r>
                        <a:rPr b="1" lang="en" sz="1200">
                          <a:solidFill>
                            <a:schemeClr val="dk1"/>
                          </a:solidFill>
                        </a:rPr>
                        <a:t>Pennsylvania Academic Standards for Science and Technology</a:t>
                      </a:r>
                      <a:endParaRPr b="1" sz="1200">
                        <a:solidFill>
                          <a:schemeClr val="dk1"/>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Unit</a:t>
                      </a:r>
                      <a:endParaRPr b="1"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Grade</a:t>
                      </a:r>
                      <a:endParaRPr b="1"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Lessons</a:t>
                      </a:r>
                      <a:endParaRPr b="1" sz="12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r>
              <a:tr h="126725">
                <a:tc rowSpan="6">
                  <a:txBody>
                    <a:bodyPr/>
                    <a:lstStyle/>
                    <a:p>
                      <a:pPr indent="0" lvl="0" marL="0" rtl="0" algn="ctr">
                        <a:spcBef>
                          <a:spcPts val="0"/>
                        </a:spcBef>
                        <a:spcAft>
                          <a:spcPts val="0"/>
                        </a:spcAft>
                        <a:buNone/>
                      </a:pPr>
                      <a:r>
                        <a:rPr b="1" lang="en" sz="1200">
                          <a:solidFill>
                            <a:schemeClr val="dk1"/>
                          </a:solidFill>
                        </a:rPr>
                        <a:t>Physical Sciences </a:t>
                      </a:r>
                      <a:r>
                        <a:rPr b="1" i="1" lang="en" sz="1000">
                          <a:solidFill>
                            <a:schemeClr val="dk1"/>
                          </a:solidFill>
                        </a:rPr>
                        <a:t>(Continued)</a:t>
                      </a:r>
                      <a:endParaRPr i="1" sz="1000"/>
                    </a:p>
                  </a:txBody>
                  <a:tcPr marT="63500" marB="63500" marR="63500" marL="63500" anchor="ctr">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EAD3"/>
                    </a:solidFill>
                  </a:tcPr>
                </a:tc>
                <a:tc rowSpan="6">
                  <a:txBody>
                    <a:bodyPr/>
                    <a:lstStyle/>
                    <a:p>
                      <a:pPr indent="0" lvl="0" marL="0" rtl="0" algn="ctr">
                        <a:spcBef>
                          <a:spcPts val="0"/>
                        </a:spcBef>
                        <a:spcAft>
                          <a:spcPts val="0"/>
                        </a:spcAft>
                        <a:buNone/>
                      </a:pPr>
                      <a:r>
                        <a:rPr i="1" lang="en" sz="900"/>
                        <a:t>Physics</a:t>
                      </a:r>
                      <a:endParaRPr i="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rPr b="1" lang="en" sz="900"/>
                        <a:t>3.2.3.B1 </a:t>
                      </a:r>
                      <a:r>
                        <a:rPr lang="en" sz="900"/>
                        <a:t>Explain how movement can be described in many ways.</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rowSpan="2">
                  <a:txBody>
                    <a:bodyPr/>
                    <a:lstStyle/>
                    <a:p>
                      <a:pPr indent="0" lvl="0" marL="0" rtl="0" algn="ctr">
                        <a:spcBef>
                          <a:spcPts val="0"/>
                        </a:spcBef>
                        <a:spcAft>
                          <a:spcPts val="0"/>
                        </a:spcAft>
                        <a:buNone/>
                      </a:pPr>
                      <a:r>
                        <a:rPr lang="en" sz="1200" u="sng">
                          <a:solidFill>
                            <a:schemeClr val="hlink"/>
                          </a:solidFill>
                          <a:hlinkClick r:id="rId8"/>
                        </a:rPr>
                        <a:t>Invisible Forces</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rowSpan="2">
                  <a:txBody>
                    <a:bodyPr/>
                    <a:lstStyle/>
                    <a:p>
                      <a:pPr indent="0" lvl="0" marL="0" rtl="0" algn="ctr">
                        <a:spcBef>
                          <a:spcPts val="0"/>
                        </a:spcBef>
                        <a:spcAft>
                          <a:spcPts val="0"/>
                        </a:spcAft>
                        <a:buNone/>
                      </a:pPr>
                      <a:r>
                        <a:rPr lang="en" sz="1200"/>
                        <a:t>Grade 3</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rowSpan="2">
                  <a:txBody>
                    <a:bodyPr/>
                    <a:lstStyle/>
                    <a:p>
                      <a:pPr indent="0" lvl="0" marL="0" rtl="0" algn="l">
                        <a:lnSpc>
                          <a:spcPct val="115000"/>
                        </a:lnSpc>
                        <a:spcBef>
                          <a:spcPts val="0"/>
                        </a:spcBef>
                        <a:spcAft>
                          <a:spcPts val="0"/>
                        </a:spcAft>
                        <a:buNone/>
                      </a:pPr>
                      <a:r>
                        <a:rPr b="1" lang="en" sz="900">
                          <a:solidFill>
                            <a:schemeClr val="dk1"/>
                          </a:solidFill>
                        </a:rPr>
                        <a:t>Lesson</a:t>
                      </a:r>
                      <a:r>
                        <a:rPr b="1" lang="en" sz="900">
                          <a:solidFill>
                            <a:schemeClr val="dk1"/>
                          </a:solidFill>
                        </a:rPr>
                        <a:t> 1: </a:t>
                      </a:r>
                      <a:r>
                        <a:rPr lang="en" sz="900">
                          <a:solidFill>
                            <a:schemeClr val="dk1"/>
                          </a:solidFill>
                        </a:rPr>
                        <a:t>How could you win a tug-of-war against a bunch of adults?</a:t>
                      </a:r>
                      <a:endParaRPr sz="900">
                        <a:solidFill>
                          <a:schemeClr val="dk1"/>
                        </a:solidFill>
                      </a:endParaRPr>
                    </a:p>
                    <a:p>
                      <a:pPr indent="0" lvl="0" marL="0" rtl="0" algn="l">
                        <a:lnSpc>
                          <a:spcPct val="115000"/>
                        </a:lnSpc>
                        <a:spcBef>
                          <a:spcPts val="0"/>
                        </a:spcBef>
                        <a:spcAft>
                          <a:spcPts val="0"/>
                        </a:spcAft>
                        <a:buNone/>
                      </a:pPr>
                      <a:r>
                        <a:rPr b="1" lang="en" sz="900">
                          <a:solidFill>
                            <a:schemeClr val="dk1"/>
                          </a:solidFill>
                        </a:rPr>
                        <a:t>Lesson</a:t>
                      </a:r>
                      <a:r>
                        <a:rPr b="1" lang="en" sz="900">
                          <a:solidFill>
                            <a:schemeClr val="dk1"/>
                          </a:solidFill>
                        </a:rPr>
                        <a:t> 2: </a:t>
                      </a:r>
                      <a:r>
                        <a:rPr lang="en" sz="900">
                          <a:solidFill>
                            <a:schemeClr val="dk1"/>
                          </a:solidFill>
                        </a:rPr>
                        <a:t>What makes bridges so strong?</a:t>
                      </a:r>
                      <a:endParaRPr sz="900">
                        <a:solidFill>
                          <a:schemeClr val="dk1"/>
                        </a:solidFill>
                      </a:endParaRPr>
                    </a:p>
                    <a:p>
                      <a:pPr indent="0" lvl="0" marL="0" rtl="0" algn="l">
                        <a:lnSpc>
                          <a:spcPct val="115000"/>
                        </a:lnSpc>
                        <a:spcBef>
                          <a:spcPts val="0"/>
                        </a:spcBef>
                        <a:spcAft>
                          <a:spcPts val="0"/>
                        </a:spcAft>
                        <a:buNone/>
                      </a:pPr>
                      <a:r>
                        <a:rPr b="1" lang="en" sz="900">
                          <a:solidFill>
                            <a:schemeClr val="dk1"/>
                          </a:solidFill>
                        </a:rPr>
                        <a:t>Lesson</a:t>
                      </a:r>
                      <a:r>
                        <a:rPr b="1" lang="en" sz="900">
                          <a:solidFill>
                            <a:schemeClr val="dk1"/>
                          </a:solidFill>
                        </a:rPr>
                        <a:t> 3: </a:t>
                      </a:r>
                      <a:r>
                        <a:rPr lang="en" sz="900">
                          <a:solidFill>
                            <a:schemeClr val="dk1"/>
                          </a:solidFill>
                        </a:rPr>
                        <a:t>How can you go faster down a slide</a:t>
                      </a:r>
                      <a:r>
                        <a:rPr lang="en" sz="900">
                          <a:solidFill>
                            <a:schemeClr val="dk1"/>
                          </a:solidFill>
                        </a:rPr>
                        <a:t>?</a:t>
                      </a:r>
                      <a:endParaRPr b="1" sz="9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26725">
                <a:tc vMerge="1"/>
                <a:tc vMerge="1"/>
                <a:tc>
                  <a:txBody>
                    <a:bodyPr/>
                    <a:lstStyle/>
                    <a:p>
                      <a:pPr indent="0" lvl="0" marL="0" rtl="0" algn="l">
                        <a:spcBef>
                          <a:spcPts val="0"/>
                        </a:spcBef>
                        <a:spcAft>
                          <a:spcPts val="0"/>
                        </a:spcAft>
                        <a:buNone/>
                      </a:pPr>
                      <a:r>
                        <a:rPr b="1" lang="en" sz="900"/>
                        <a:t>3.2.3.B2 </a:t>
                      </a:r>
                      <a:r>
                        <a:rPr lang="en" sz="900"/>
                        <a:t>Explore energy’s ability to cause motion or create change. Explore how energy can be found in moving objects, light, sound, and heat.</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vMerge="1"/>
                <a:tc vMerge="1"/>
                <a:tc vMerge="1"/>
              </a:tr>
              <a:tr h="126725">
                <a:tc vMerge="1"/>
                <a:tc vMerge="1"/>
                <a:tc>
                  <a:txBody>
                    <a:bodyPr/>
                    <a:lstStyle/>
                    <a:p>
                      <a:pPr indent="0" lvl="0" marL="0" rtl="0" algn="l">
                        <a:spcBef>
                          <a:spcPts val="0"/>
                        </a:spcBef>
                        <a:spcAft>
                          <a:spcPts val="0"/>
                        </a:spcAft>
                        <a:buNone/>
                      </a:pPr>
                      <a:r>
                        <a:rPr b="1" lang="en" sz="900"/>
                        <a:t>3.2.3.B3 </a:t>
                      </a:r>
                      <a:r>
                        <a:rPr lang="en" sz="900"/>
                        <a:t>Explore temperature changes that result from the addition of removal of heat.</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i="1" lang="en" sz="900"/>
                        <a:t>Pennsylvania Specific Standard</a:t>
                      </a:r>
                      <a:endParaRPr i="1" sz="9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26725">
                <a:tc vMerge="1"/>
                <a:tc vMerge="1"/>
                <a:tc>
                  <a:txBody>
                    <a:bodyPr/>
                    <a:lstStyle/>
                    <a:p>
                      <a:pPr indent="0" lvl="0" marL="0" rtl="0" algn="l">
                        <a:spcBef>
                          <a:spcPts val="0"/>
                        </a:spcBef>
                        <a:spcAft>
                          <a:spcPts val="0"/>
                        </a:spcAft>
                        <a:buNone/>
                      </a:pPr>
                      <a:r>
                        <a:rPr b="1" lang="en" sz="900"/>
                        <a:t>3.2.3.B4 </a:t>
                      </a:r>
                      <a:r>
                        <a:rPr lang="en" sz="900"/>
                        <a:t>Identify and classify objects and materials that are conductors or insulators of electricity. Identify and classify materials as magnetic or non-magnetic.</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lang="en" sz="1200" u="sng">
                          <a:solidFill>
                            <a:schemeClr val="hlink"/>
                          </a:solidFill>
                          <a:hlinkClick r:id="rId9"/>
                        </a:rPr>
                        <a:t>Invisible Forces</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200"/>
                        <a:t>Grade 3</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900">
                          <a:solidFill>
                            <a:schemeClr val="dk1"/>
                          </a:solidFill>
                        </a:rPr>
                        <a:t>Lesson</a:t>
                      </a:r>
                      <a:r>
                        <a:rPr b="1" lang="en" sz="900"/>
                        <a:t> 4: </a:t>
                      </a:r>
                      <a:r>
                        <a:rPr lang="en" sz="900"/>
                        <a:t>What can magnets do?</a:t>
                      </a:r>
                      <a:endParaRPr sz="900"/>
                    </a:p>
                    <a:p>
                      <a:pPr indent="0" lvl="0" marL="0" rtl="0" algn="l">
                        <a:lnSpc>
                          <a:spcPct val="115000"/>
                        </a:lnSpc>
                        <a:spcBef>
                          <a:spcPts val="0"/>
                        </a:spcBef>
                        <a:spcAft>
                          <a:spcPts val="0"/>
                        </a:spcAft>
                        <a:buNone/>
                      </a:pPr>
                      <a:r>
                        <a:rPr b="1" lang="en" sz="900">
                          <a:solidFill>
                            <a:schemeClr val="dk1"/>
                          </a:solidFill>
                        </a:rPr>
                        <a:t>Lesson</a:t>
                      </a:r>
                      <a:r>
                        <a:rPr b="1" lang="en" sz="900"/>
                        <a:t> 5: </a:t>
                      </a:r>
                      <a:r>
                        <a:rPr lang="en" sz="900"/>
                        <a:t>How can you unlock a door using a magnet?</a:t>
                      </a:r>
                      <a:endParaRPr sz="9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26725">
                <a:tc vMerge="1"/>
                <a:tc vMerge="1"/>
                <a:tc>
                  <a:txBody>
                    <a:bodyPr/>
                    <a:lstStyle/>
                    <a:p>
                      <a:pPr indent="0" lvl="0" marL="0" rtl="0" algn="l">
                        <a:spcBef>
                          <a:spcPts val="0"/>
                        </a:spcBef>
                        <a:spcAft>
                          <a:spcPts val="0"/>
                        </a:spcAft>
                        <a:buNone/>
                      </a:pPr>
                      <a:r>
                        <a:rPr b="1" lang="en" sz="900"/>
                        <a:t>3.2.3.B5 </a:t>
                      </a:r>
                      <a:r>
                        <a:rPr lang="en" sz="900"/>
                        <a:t>Recognize that light travels in a straight line until it strikes an object or travels from one material to another.</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i="1" lang="en" sz="900">
                          <a:solidFill>
                            <a:schemeClr val="dk1"/>
                          </a:solidFill>
                        </a:rPr>
                        <a:t>Pennsylvania Specific Standard</a:t>
                      </a:r>
                      <a:endParaRPr sz="9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26725">
                <a:tc vMerge="1"/>
                <a:tc vMerge="1"/>
                <a:tc>
                  <a:txBody>
                    <a:bodyPr/>
                    <a:lstStyle/>
                    <a:p>
                      <a:pPr indent="0" lvl="0" marL="0" rtl="0" algn="l">
                        <a:spcBef>
                          <a:spcPts val="0"/>
                        </a:spcBef>
                        <a:spcAft>
                          <a:spcPts val="0"/>
                        </a:spcAft>
                        <a:buNone/>
                      </a:pPr>
                      <a:r>
                        <a:rPr b="1" lang="en" sz="900"/>
                        <a:t>3.2.3.B6 Unifying Themes (Energy): </a:t>
                      </a:r>
                      <a:r>
                        <a:rPr lang="en" sz="900"/>
                        <a:t>Recognize that light from the sun is an important source of energy for living and non-living systems and some source of energy is needed for all organisms to stay alive and grow.</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i="1" lang="en" sz="900">
                          <a:solidFill>
                            <a:schemeClr val="dk1"/>
                          </a:solidFill>
                        </a:rPr>
                        <a:t>Pennsylvania Specific Standard</a:t>
                      </a:r>
                      <a:endParaRPr sz="9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27"/>
          <p:cNvSpPr txBox="1"/>
          <p:nvPr/>
        </p:nvSpPr>
        <p:spPr>
          <a:xfrm>
            <a:off x="2164300" y="228600"/>
            <a:ext cx="7652700" cy="582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3000">
                <a:solidFill>
                  <a:srgbClr val="521B99"/>
                </a:solidFill>
                <a:latin typeface="Nunito"/>
                <a:ea typeface="Nunito"/>
                <a:cs typeface="Nunito"/>
                <a:sym typeface="Nunito"/>
              </a:rPr>
              <a:t>Grade 4</a:t>
            </a:r>
            <a:endParaRPr sz="1100">
              <a:solidFill>
                <a:srgbClr val="000000"/>
              </a:solidFill>
            </a:endParaRPr>
          </a:p>
        </p:txBody>
      </p:sp>
      <p:pic>
        <p:nvPicPr>
          <p:cNvPr id="241" name="Google Shape;241;p27"/>
          <p:cNvPicPr preferRelativeResize="0"/>
          <p:nvPr/>
        </p:nvPicPr>
        <p:blipFill rotWithShape="1">
          <a:blip r:embed="rId3">
            <a:alphaModFix/>
          </a:blip>
          <a:srcRect b="0" l="0" r="0" t="0"/>
          <a:stretch/>
        </p:blipFill>
        <p:spPr>
          <a:xfrm>
            <a:off x="488525" y="1217149"/>
            <a:ext cx="1240300" cy="289775"/>
          </a:xfrm>
          <a:prstGeom prst="rect">
            <a:avLst/>
          </a:prstGeom>
          <a:noFill/>
          <a:ln>
            <a:noFill/>
          </a:ln>
        </p:spPr>
      </p:pic>
      <p:cxnSp>
        <p:nvCxnSpPr>
          <p:cNvPr id="242" name="Google Shape;242;p27"/>
          <p:cNvCxnSpPr/>
          <p:nvPr/>
        </p:nvCxnSpPr>
        <p:spPr>
          <a:xfrm>
            <a:off x="1997375" y="249600"/>
            <a:ext cx="0" cy="1273800"/>
          </a:xfrm>
          <a:prstGeom prst="straightConnector1">
            <a:avLst/>
          </a:prstGeom>
          <a:noFill/>
          <a:ln cap="flat" cmpd="sng" w="38100">
            <a:solidFill>
              <a:srgbClr val="674EA7"/>
            </a:solidFill>
            <a:prstDash val="solid"/>
            <a:round/>
            <a:headEnd len="med" w="med" type="none"/>
            <a:tailEnd len="med" w="med" type="none"/>
          </a:ln>
        </p:spPr>
      </p:cxnSp>
      <p:sp>
        <p:nvSpPr>
          <p:cNvPr id="243" name="Google Shape;243;p27"/>
          <p:cNvSpPr txBox="1"/>
          <p:nvPr/>
        </p:nvSpPr>
        <p:spPr>
          <a:xfrm>
            <a:off x="2185900" y="718850"/>
            <a:ext cx="7432800" cy="58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100">
                <a:solidFill>
                  <a:schemeClr val="dk1"/>
                </a:solidFill>
              </a:rPr>
              <a:t>Mystery Science aligns to the Pennsylvania Academic Standards for Science and Technology. The core </a:t>
            </a:r>
            <a:r>
              <a:rPr lang="en" sz="1100">
                <a:solidFill>
                  <a:schemeClr val="dk1"/>
                </a:solidFill>
                <a:highlight>
                  <a:schemeClr val="lt1"/>
                </a:highlight>
              </a:rPr>
              <a:t>lesson (exploration &amp; activity) is designed to take one hour per week. Extensions can expand upon each lesson. </a:t>
            </a:r>
            <a:r>
              <a:rPr lang="en" sz="1100">
                <a:solidFill>
                  <a:schemeClr val="dk1"/>
                </a:solidFill>
              </a:rPr>
              <a:t>To view each lesson’s alignment to 3 dimensional learning (disciplinary core ideas, science and engineering practices, and crosscutting concepts) view our </a:t>
            </a:r>
            <a:r>
              <a:rPr lang="en" sz="1100" u="sng">
                <a:solidFill>
                  <a:schemeClr val="accent3"/>
                </a:solidFill>
                <a:hlinkClick r:id="rId4">
                  <a:extLst>
                    <a:ext uri="{A12FA001-AC4F-418D-AE19-62706E023703}">
                      <ahyp:hlinkClr val="tx"/>
                    </a:ext>
                  </a:extLst>
                </a:hlinkClick>
              </a:rPr>
              <a:t>NGSS Alignment </a:t>
            </a:r>
            <a:r>
              <a:rPr lang="en" sz="1100">
                <a:solidFill>
                  <a:schemeClr val="dk1"/>
                </a:solidFill>
              </a:rPr>
              <a:t>document. </a:t>
            </a:r>
            <a:r>
              <a:rPr lang="en" sz="1100">
                <a:solidFill>
                  <a:schemeClr val="dk1"/>
                </a:solidFill>
                <a:highlight>
                  <a:schemeClr val="lt1"/>
                </a:highlight>
              </a:rPr>
              <a:t>Mini-lessons are 5-minute videos that answer K-5 student questions and can be used as a jumping off point to engage learners for a full lesson planned by the teacher.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p:txBody>
      </p:sp>
      <p:graphicFrame>
        <p:nvGraphicFramePr>
          <p:cNvPr id="244" name="Google Shape;244;p27"/>
          <p:cNvGraphicFramePr/>
          <p:nvPr/>
        </p:nvGraphicFramePr>
        <p:xfrm>
          <a:off x="457192" y="1828803"/>
          <a:ext cx="3000000" cy="3000000"/>
        </p:xfrm>
        <a:graphic>
          <a:graphicData uri="http://schemas.openxmlformats.org/drawingml/2006/table">
            <a:tbl>
              <a:tblPr>
                <a:noFill/>
                <a:tableStyleId>{63CE33A9-565E-4B5A-9EE2-FBF6C4CE3CBB}</a:tableStyleId>
              </a:tblPr>
              <a:tblGrid>
                <a:gridCol w="923525"/>
                <a:gridCol w="783575"/>
                <a:gridCol w="2541775"/>
                <a:gridCol w="1180750"/>
                <a:gridCol w="1281500"/>
                <a:gridCol w="2432875"/>
              </a:tblGrid>
              <a:tr h="182050">
                <a:tc>
                  <a:txBody>
                    <a:bodyPr/>
                    <a:lstStyle/>
                    <a:p>
                      <a:pPr indent="0" lvl="0" marL="0" rtl="0" algn="ctr">
                        <a:spcBef>
                          <a:spcPts val="0"/>
                        </a:spcBef>
                        <a:spcAft>
                          <a:spcPts val="0"/>
                        </a:spcAft>
                        <a:buNone/>
                      </a:pPr>
                      <a:r>
                        <a:rPr b="1" lang="en" sz="1200"/>
                        <a:t>Strand</a:t>
                      </a:r>
                      <a:endParaRPr b="1" sz="1200"/>
                    </a:p>
                  </a:txBody>
                  <a:tcPr marT="63500" marB="63500" marR="63500" marL="63500" anchor="ctr">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solidFill>
                            <a:srgbClr val="000000"/>
                          </a:solidFill>
                        </a:rPr>
                        <a:t>Topic</a:t>
                      </a:r>
                      <a:endParaRPr b="1" sz="1200">
                        <a:solidFill>
                          <a:srgbClr val="000000"/>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Clr>
                          <a:schemeClr val="dk1"/>
                        </a:buClr>
                        <a:buSzPts val="1100"/>
                        <a:buFont typeface="Arial"/>
                        <a:buNone/>
                      </a:pPr>
                      <a:r>
                        <a:rPr b="1" lang="en" sz="1200">
                          <a:solidFill>
                            <a:schemeClr val="dk1"/>
                          </a:solidFill>
                        </a:rPr>
                        <a:t>Pennsylvania Academic Standards for Science and Technology</a:t>
                      </a:r>
                      <a:endParaRPr b="1" sz="1200">
                        <a:solidFill>
                          <a:schemeClr val="dk1"/>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Unit</a:t>
                      </a:r>
                      <a:endParaRPr b="1"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Grade</a:t>
                      </a:r>
                      <a:endParaRPr b="1"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Lessons</a:t>
                      </a:r>
                      <a:endParaRPr b="1" sz="12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r>
              <a:tr h="126725">
                <a:tc rowSpan="8">
                  <a:txBody>
                    <a:bodyPr/>
                    <a:lstStyle/>
                    <a:p>
                      <a:pPr indent="0" lvl="0" marL="0" rtl="0" algn="ctr">
                        <a:spcBef>
                          <a:spcPts val="0"/>
                        </a:spcBef>
                        <a:spcAft>
                          <a:spcPts val="0"/>
                        </a:spcAft>
                        <a:buNone/>
                      </a:pPr>
                      <a:r>
                        <a:rPr b="1" lang="en" sz="1200"/>
                        <a:t>Biological Sciences</a:t>
                      </a:r>
                      <a:endParaRPr b="1" sz="1200"/>
                    </a:p>
                  </a:txBody>
                  <a:tcPr marT="63500" marB="63500" marR="63500" marL="63500" anchor="ctr">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CFE2F3"/>
                    </a:solidFill>
                  </a:tcPr>
                </a:tc>
                <a:tc rowSpan="5">
                  <a:txBody>
                    <a:bodyPr/>
                    <a:lstStyle/>
                    <a:p>
                      <a:pPr indent="0" lvl="0" marL="0" rtl="0" algn="ctr">
                        <a:spcBef>
                          <a:spcPts val="0"/>
                        </a:spcBef>
                        <a:spcAft>
                          <a:spcPts val="0"/>
                        </a:spcAft>
                        <a:buNone/>
                      </a:pPr>
                      <a:r>
                        <a:rPr i="1" lang="en" sz="900"/>
                        <a:t>Organisms &amp; Cells</a:t>
                      </a:r>
                      <a:endParaRPr i="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rPr b="1" lang="en" sz="900"/>
                        <a:t>3.1.4.A1 </a:t>
                      </a:r>
                      <a:r>
                        <a:rPr lang="en" sz="900"/>
                        <a:t>Classify plants and animals according to the physical characteristics that they share.</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gridSpan="3">
                  <a:txBody>
                    <a:bodyPr/>
                    <a:lstStyle/>
                    <a:p>
                      <a:pPr indent="0" lvl="0" marL="0" rtl="0" algn="ctr">
                        <a:spcBef>
                          <a:spcPts val="0"/>
                        </a:spcBef>
                        <a:spcAft>
                          <a:spcPts val="0"/>
                        </a:spcAft>
                        <a:buNone/>
                      </a:pPr>
                      <a:r>
                        <a:rPr i="1" lang="en" sz="900">
                          <a:solidFill>
                            <a:schemeClr val="dk1"/>
                          </a:solidFill>
                        </a:rPr>
                        <a:t>Pennsylvania Specific Standard</a:t>
                      </a:r>
                      <a:endParaRPr sz="9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hMerge="1"/>
                <a:tc hMerge="1"/>
              </a:tr>
              <a:tr h="126725">
                <a:tc vMerge="1"/>
                <a:tc vMerge="1"/>
                <a:tc>
                  <a:txBody>
                    <a:bodyPr/>
                    <a:lstStyle/>
                    <a:p>
                      <a:pPr indent="0" lvl="0" marL="0" rtl="0" algn="l">
                        <a:spcBef>
                          <a:spcPts val="0"/>
                        </a:spcBef>
                        <a:spcAft>
                          <a:spcPts val="0"/>
                        </a:spcAft>
                        <a:buNone/>
                      </a:pPr>
                      <a:r>
                        <a:rPr b="1" lang="en" sz="900"/>
                        <a:t>3.1.4.A2 </a:t>
                      </a:r>
                      <a:r>
                        <a:rPr lang="en" sz="900"/>
                        <a:t>Describe the different resources that plants and animals need to live.</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gridSpan="3">
                  <a:txBody>
                    <a:bodyPr/>
                    <a:lstStyle/>
                    <a:p>
                      <a:pPr indent="0" lvl="0" marL="0" rtl="0" algn="ctr">
                        <a:spcBef>
                          <a:spcPts val="0"/>
                        </a:spcBef>
                        <a:spcAft>
                          <a:spcPts val="0"/>
                        </a:spcAft>
                        <a:buNone/>
                      </a:pPr>
                      <a:r>
                        <a:rPr i="1" lang="en" sz="900">
                          <a:solidFill>
                            <a:schemeClr val="dk1"/>
                          </a:solidFill>
                        </a:rPr>
                        <a:t>Pennsylvania Specific Standard</a:t>
                      </a:r>
                      <a:endParaRPr sz="9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hMerge="1"/>
                <a:tc hMerge="1"/>
              </a:tr>
              <a:tr h="126725">
                <a:tc vMerge="1"/>
                <a:tc vMerge="1"/>
                <a:tc>
                  <a:txBody>
                    <a:bodyPr/>
                    <a:lstStyle/>
                    <a:p>
                      <a:pPr indent="0" lvl="0" marL="0" rtl="0" algn="l">
                        <a:spcBef>
                          <a:spcPts val="0"/>
                        </a:spcBef>
                        <a:spcAft>
                          <a:spcPts val="0"/>
                        </a:spcAft>
                        <a:buNone/>
                      </a:pPr>
                      <a:r>
                        <a:rPr b="1" lang="en" sz="900"/>
                        <a:t>3.1.4.A3 </a:t>
                      </a:r>
                      <a:r>
                        <a:rPr lang="en" sz="900"/>
                        <a:t>Identify differences in the </a:t>
                      </a:r>
                      <a:r>
                        <a:rPr b="1" lang="en" sz="900"/>
                        <a:t>life cycles</a:t>
                      </a:r>
                      <a:r>
                        <a:rPr lang="en" sz="900"/>
                        <a:t> of plants and animals.</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gridSpan="3">
                  <a:txBody>
                    <a:bodyPr/>
                    <a:lstStyle/>
                    <a:p>
                      <a:pPr indent="0" lvl="0" marL="0" rtl="0" algn="ctr">
                        <a:spcBef>
                          <a:spcPts val="0"/>
                        </a:spcBef>
                        <a:spcAft>
                          <a:spcPts val="0"/>
                        </a:spcAft>
                        <a:buNone/>
                      </a:pPr>
                      <a:r>
                        <a:rPr i="1" lang="en" sz="900">
                          <a:solidFill>
                            <a:schemeClr val="dk1"/>
                          </a:solidFill>
                        </a:rPr>
                        <a:t>Pennsylvania Specific Standard</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hMerge="1"/>
                <a:tc hMerge="1"/>
              </a:tr>
              <a:tr h="126725">
                <a:tc vMerge="1"/>
                <a:tc vMerge="1"/>
                <a:tc>
                  <a:txBody>
                    <a:bodyPr/>
                    <a:lstStyle/>
                    <a:p>
                      <a:pPr indent="0" lvl="0" marL="0" rtl="0" algn="l">
                        <a:spcBef>
                          <a:spcPts val="0"/>
                        </a:spcBef>
                        <a:spcAft>
                          <a:spcPts val="0"/>
                        </a:spcAft>
                        <a:buNone/>
                      </a:pPr>
                      <a:r>
                        <a:rPr b="1" lang="en" sz="900"/>
                        <a:t>3.1.4.A5 </a:t>
                      </a:r>
                      <a:r>
                        <a:rPr lang="en" sz="900"/>
                        <a:t>Describe common functions living things share to help them function in a specific environment.</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gridSpan="3">
                  <a:txBody>
                    <a:bodyPr/>
                    <a:lstStyle/>
                    <a:p>
                      <a:pPr indent="0" lvl="0" marL="0" rtl="0" algn="ctr">
                        <a:spcBef>
                          <a:spcPts val="0"/>
                        </a:spcBef>
                        <a:spcAft>
                          <a:spcPts val="0"/>
                        </a:spcAft>
                        <a:buNone/>
                      </a:pPr>
                      <a:r>
                        <a:rPr i="1" lang="en" sz="900">
                          <a:solidFill>
                            <a:schemeClr val="dk1"/>
                          </a:solidFill>
                        </a:rPr>
                        <a:t>Pennsylvania Specific Standard</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hMerge="1"/>
                <a:tc hMerge="1"/>
              </a:tr>
              <a:tr h="126725">
                <a:tc vMerge="1"/>
                <a:tc vMerge="1"/>
                <a:tc>
                  <a:txBody>
                    <a:bodyPr/>
                    <a:lstStyle/>
                    <a:p>
                      <a:pPr indent="0" lvl="0" marL="0" rtl="0" algn="l">
                        <a:spcBef>
                          <a:spcPts val="0"/>
                        </a:spcBef>
                        <a:spcAft>
                          <a:spcPts val="0"/>
                        </a:spcAft>
                        <a:buNone/>
                      </a:pPr>
                      <a:r>
                        <a:rPr b="1" lang="en" sz="900"/>
                        <a:t>3.1.4.A8 Unifying Themes (Models): </a:t>
                      </a:r>
                      <a:r>
                        <a:rPr lang="en" sz="900"/>
                        <a:t>Construct and interpret </a:t>
                      </a:r>
                      <a:r>
                        <a:rPr b="1" lang="en" sz="900"/>
                        <a:t>models</a:t>
                      </a:r>
                      <a:r>
                        <a:rPr lang="en" sz="900"/>
                        <a:t> and diagrams of various animal and plant</a:t>
                      </a:r>
                      <a:r>
                        <a:rPr b="1" lang="en" sz="900"/>
                        <a:t> life cycles</a:t>
                      </a:r>
                      <a:r>
                        <a:rPr lang="en" sz="900"/>
                        <a:t>.</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gridSpan="3">
                  <a:txBody>
                    <a:bodyPr/>
                    <a:lstStyle/>
                    <a:p>
                      <a:pPr indent="0" lvl="0" marL="0" rtl="0" algn="ctr">
                        <a:spcBef>
                          <a:spcPts val="0"/>
                        </a:spcBef>
                        <a:spcAft>
                          <a:spcPts val="0"/>
                        </a:spcAft>
                        <a:buNone/>
                      </a:pPr>
                      <a:r>
                        <a:rPr i="1" lang="en" sz="900">
                          <a:solidFill>
                            <a:schemeClr val="dk1"/>
                          </a:solidFill>
                        </a:rPr>
                        <a:t>Pennsylvania Specific Standard</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hMerge="1"/>
                <a:tc hMerge="1"/>
              </a:tr>
              <a:tr h="126725">
                <a:tc vMerge="1"/>
                <a:tc rowSpan="3">
                  <a:txBody>
                    <a:bodyPr/>
                    <a:lstStyle/>
                    <a:p>
                      <a:pPr indent="0" lvl="0" marL="0" rtl="0" algn="ctr">
                        <a:spcBef>
                          <a:spcPts val="0"/>
                        </a:spcBef>
                        <a:spcAft>
                          <a:spcPts val="0"/>
                        </a:spcAft>
                        <a:buNone/>
                      </a:pPr>
                      <a:r>
                        <a:rPr i="1" lang="en" sz="900"/>
                        <a:t>Genetics</a:t>
                      </a:r>
                      <a:endParaRPr i="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rPr b="1" lang="en" sz="900"/>
                        <a:t>3.1.4.B1 </a:t>
                      </a:r>
                      <a:r>
                        <a:rPr lang="en" sz="900"/>
                        <a:t>Describe features that are observable in both parents and their offspring.</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gridSpan="3">
                  <a:txBody>
                    <a:bodyPr/>
                    <a:lstStyle/>
                    <a:p>
                      <a:pPr indent="0" lvl="0" marL="0" rtl="0" algn="ctr">
                        <a:spcBef>
                          <a:spcPts val="0"/>
                        </a:spcBef>
                        <a:spcAft>
                          <a:spcPts val="0"/>
                        </a:spcAft>
                        <a:buNone/>
                      </a:pPr>
                      <a:r>
                        <a:rPr i="1" lang="en" sz="900">
                          <a:solidFill>
                            <a:schemeClr val="dk1"/>
                          </a:solidFill>
                        </a:rPr>
                        <a:t>Pennsylvania Specific Standard</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hMerge="1"/>
                <a:tc hMerge="1"/>
              </a:tr>
              <a:tr h="126725">
                <a:tc vMerge="1"/>
                <a:tc vMerge="1"/>
                <a:tc>
                  <a:txBody>
                    <a:bodyPr/>
                    <a:lstStyle/>
                    <a:p>
                      <a:pPr indent="0" lvl="0" marL="0" rtl="0" algn="l">
                        <a:spcBef>
                          <a:spcPts val="0"/>
                        </a:spcBef>
                        <a:spcAft>
                          <a:spcPts val="0"/>
                        </a:spcAft>
                        <a:buNone/>
                      </a:pPr>
                      <a:r>
                        <a:rPr b="1" lang="en" sz="900"/>
                        <a:t>3.1.4.B2 </a:t>
                      </a:r>
                      <a:r>
                        <a:rPr lang="en" sz="900"/>
                        <a:t>Recognize that reproduction is necessary for the continuation of life.</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gridSpan="3">
                  <a:txBody>
                    <a:bodyPr/>
                    <a:lstStyle/>
                    <a:p>
                      <a:pPr indent="0" lvl="0" marL="0" rtl="0" algn="ctr">
                        <a:spcBef>
                          <a:spcPts val="0"/>
                        </a:spcBef>
                        <a:spcAft>
                          <a:spcPts val="0"/>
                        </a:spcAft>
                        <a:buNone/>
                      </a:pPr>
                      <a:r>
                        <a:rPr i="1" lang="en" sz="900">
                          <a:solidFill>
                            <a:schemeClr val="dk1"/>
                          </a:solidFill>
                        </a:rPr>
                        <a:t>Pennsylvania Specific Standard</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hMerge="1"/>
                <a:tc hMerge="1"/>
              </a:tr>
              <a:tr h="126725">
                <a:tc vMerge="1"/>
                <a:tc vMerge="1"/>
                <a:tc>
                  <a:txBody>
                    <a:bodyPr/>
                    <a:lstStyle/>
                    <a:p>
                      <a:pPr indent="0" lvl="0" marL="0" rtl="0" algn="l">
                        <a:spcBef>
                          <a:spcPts val="0"/>
                        </a:spcBef>
                        <a:spcAft>
                          <a:spcPts val="0"/>
                        </a:spcAft>
                        <a:buNone/>
                      </a:pPr>
                      <a:r>
                        <a:rPr b="1" lang="en" sz="900"/>
                        <a:t>3.1.4.B5 Unifying Themes (Patterns)</a:t>
                      </a:r>
                      <a:r>
                        <a:rPr lang="en" sz="900"/>
                        <a:t>: Identify observable patterns in the physical characteristics of plants or groups of animals.</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gridSpan="3">
                  <a:txBody>
                    <a:bodyPr/>
                    <a:lstStyle/>
                    <a:p>
                      <a:pPr indent="0" lvl="0" marL="0" rtl="0" algn="ctr">
                        <a:spcBef>
                          <a:spcPts val="0"/>
                        </a:spcBef>
                        <a:spcAft>
                          <a:spcPts val="0"/>
                        </a:spcAft>
                        <a:buNone/>
                      </a:pPr>
                      <a:r>
                        <a:rPr i="1" lang="en" sz="900">
                          <a:solidFill>
                            <a:schemeClr val="dk1"/>
                          </a:solidFill>
                        </a:rPr>
                        <a:t>Pennsylvania Specific Standard</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hMerge="1"/>
                <a:tc hMerge="1"/>
              </a:tr>
            </a:tbl>
          </a:graphicData>
        </a:graphic>
      </p:graphicFrame>
      <p:pic>
        <p:nvPicPr>
          <p:cNvPr id="245" name="Google Shape;245;p27"/>
          <p:cNvPicPr preferRelativeResize="0"/>
          <p:nvPr/>
        </p:nvPicPr>
        <p:blipFill>
          <a:blip r:embed="rId5">
            <a:alphaModFix/>
          </a:blip>
          <a:stretch>
            <a:fillRect/>
          </a:stretch>
        </p:blipFill>
        <p:spPr>
          <a:xfrm>
            <a:off x="473425" y="249600"/>
            <a:ext cx="1240299" cy="755075"/>
          </a:xfrm>
          <a:prstGeom prst="rect">
            <a:avLst/>
          </a:prstGeom>
          <a:noFill/>
          <a:ln>
            <a:noFill/>
          </a:ln>
        </p:spPr>
      </p:pic>
      <p:sp>
        <p:nvSpPr>
          <p:cNvPr id="246" name="Google Shape;246;p27"/>
          <p:cNvSpPr txBox="1"/>
          <p:nvPr/>
        </p:nvSpPr>
        <p:spPr>
          <a:xfrm>
            <a:off x="760362" y="424046"/>
            <a:ext cx="762000" cy="224100"/>
          </a:xfrm>
          <a:prstGeom prst="rect">
            <a:avLst/>
          </a:prstGeom>
          <a:noFill/>
          <a:ln>
            <a:noFill/>
          </a:ln>
          <a:effectLst>
            <a:outerShdw blurRad="57150" rotWithShape="0" algn="bl" dir="5400000" dist="19050">
              <a:srgbClr val="000000">
                <a:alpha val="5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b="1" lang="en" sz="1200">
                <a:solidFill>
                  <a:srgbClr val="FFFFFF"/>
                </a:solidFill>
              </a:rPr>
              <a:t>PA</a:t>
            </a:r>
            <a:endParaRPr b="1" sz="1200">
              <a:solidFill>
                <a:srgbClr val="FFFFFF"/>
              </a:solidFill>
            </a:endParaRPr>
          </a:p>
        </p:txBody>
      </p:sp>
      <p:sp>
        <p:nvSpPr>
          <p:cNvPr id="247" name="Google Shape;247;p27"/>
          <p:cNvSpPr txBox="1"/>
          <p:nvPr/>
        </p:nvSpPr>
        <p:spPr>
          <a:xfrm>
            <a:off x="447675" y="7095250"/>
            <a:ext cx="3381300" cy="354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n" sz="1100" u="sng">
                <a:solidFill>
                  <a:schemeClr val="accent3"/>
                </a:solidFill>
                <a:hlinkClick r:id="rId6">
                  <a:extLst>
                    <a:ext uri="{A12FA001-AC4F-418D-AE19-62706E023703}">
                      <ahyp:hlinkClr val="tx"/>
                    </a:ext>
                  </a:extLst>
                </a:hlinkClick>
              </a:rPr>
              <a:t>https://mysteryscience.com/docs/pennsylvania</a:t>
            </a:r>
            <a:endParaRPr/>
          </a:p>
        </p:txBody>
      </p:sp>
      <p:pic>
        <p:nvPicPr>
          <p:cNvPr id="248" name="Google Shape;248;p27"/>
          <p:cNvPicPr preferRelativeResize="0"/>
          <p:nvPr/>
        </p:nvPicPr>
        <p:blipFill rotWithShape="1">
          <a:blip r:embed="rId7">
            <a:alphaModFix/>
          </a:blip>
          <a:srcRect b="0" l="0" r="0" t="0"/>
          <a:stretch/>
        </p:blipFill>
        <p:spPr>
          <a:xfrm>
            <a:off x="4529138" y="7216325"/>
            <a:ext cx="1000125" cy="25717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pic>
        <p:nvPicPr>
          <p:cNvPr id="253" name="Google Shape;253;p28"/>
          <p:cNvPicPr preferRelativeResize="0"/>
          <p:nvPr/>
        </p:nvPicPr>
        <p:blipFill rotWithShape="1">
          <a:blip r:embed="rId3">
            <a:alphaModFix/>
          </a:blip>
          <a:srcRect b="0" l="0" r="0" t="0"/>
          <a:stretch/>
        </p:blipFill>
        <p:spPr>
          <a:xfrm>
            <a:off x="488525" y="1217149"/>
            <a:ext cx="1240300" cy="289775"/>
          </a:xfrm>
          <a:prstGeom prst="rect">
            <a:avLst/>
          </a:prstGeom>
          <a:noFill/>
          <a:ln>
            <a:noFill/>
          </a:ln>
        </p:spPr>
      </p:pic>
      <p:cxnSp>
        <p:nvCxnSpPr>
          <p:cNvPr id="254" name="Google Shape;254;p28"/>
          <p:cNvCxnSpPr/>
          <p:nvPr/>
        </p:nvCxnSpPr>
        <p:spPr>
          <a:xfrm>
            <a:off x="1997375" y="249600"/>
            <a:ext cx="0" cy="1273800"/>
          </a:xfrm>
          <a:prstGeom prst="straightConnector1">
            <a:avLst/>
          </a:prstGeom>
          <a:noFill/>
          <a:ln cap="flat" cmpd="sng" w="38100">
            <a:solidFill>
              <a:srgbClr val="674EA7"/>
            </a:solidFill>
            <a:prstDash val="solid"/>
            <a:round/>
            <a:headEnd len="med" w="med" type="none"/>
            <a:tailEnd len="med" w="med" type="none"/>
          </a:ln>
        </p:spPr>
      </p:cxnSp>
      <p:graphicFrame>
        <p:nvGraphicFramePr>
          <p:cNvPr id="255" name="Google Shape;255;p28"/>
          <p:cNvGraphicFramePr/>
          <p:nvPr/>
        </p:nvGraphicFramePr>
        <p:xfrm>
          <a:off x="488517" y="1719403"/>
          <a:ext cx="3000000" cy="3000000"/>
        </p:xfrm>
        <a:graphic>
          <a:graphicData uri="http://schemas.openxmlformats.org/drawingml/2006/table">
            <a:tbl>
              <a:tblPr>
                <a:noFill/>
                <a:tableStyleId>{63CE33A9-565E-4B5A-9EE2-FBF6C4CE3CBB}</a:tableStyleId>
              </a:tblPr>
              <a:tblGrid>
                <a:gridCol w="923500"/>
                <a:gridCol w="691275"/>
                <a:gridCol w="2634100"/>
                <a:gridCol w="1051225"/>
                <a:gridCol w="1310275"/>
                <a:gridCol w="2533625"/>
              </a:tblGrid>
              <a:tr h="182050">
                <a:tc>
                  <a:txBody>
                    <a:bodyPr/>
                    <a:lstStyle/>
                    <a:p>
                      <a:pPr indent="0" lvl="0" marL="0" rtl="0" algn="ctr">
                        <a:spcBef>
                          <a:spcPts val="0"/>
                        </a:spcBef>
                        <a:spcAft>
                          <a:spcPts val="0"/>
                        </a:spcAft>
                        <a:buNone/>
                      </a:pPr>
                      <a:r>
                        <a:rPr b="1" lang="en" sz="1200"/>
                        <a:t>Strand</a:t>
                      </a:r>
                      <a:endParaRPr b="1" sz="1200"/>
                    </a:p>
                  </a:txBody>
                  <a:tcPr marT="63500" marB="63500" marR="63500" marL="63500" anchor="ctr">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solidFill>
                            <a:srgbClr val="000000"/>
                          </a:solidFill>
                        </a:rPr>
                        <a:t>Topic</a:t>
                      </a:r>
                      <a:endParaRPr b="1" sz="1200">
                        <a:solidFill>
                          <a:srgbClr val="000000"/>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Clr>
                          <a:schemeClr val="dk1"/>
                        </a:buClr>
                        <a:buSzPts val="1100"/>
                        <a:buFont typeface="Arial"/>
                        <a:buNone/>
                      </a:pPr>
                      <a:r>
                        <a:rPr b="1" lang="en" sz="1200">
                          <a:solidFill>
                            <a:schemeClr val="dk1"/>
                          </a:solidFill>
                        </a:rPr>
                        <a:t>Pennsylvania Academic Standards for Science and Technology</a:t>
                      </a:r>
                      <a:endParaRPr b="1" sz="1200">
                        <a:solidFill>
                          <a:schemeClr val="dk1"/>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Unit</a:t>
                      </a:r>
                      <a:endParaRPr b="1"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Grade</a:t>
                      </a:r>
                      <a:endParaRPr b="1"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Lessons</a:t>
                      </a:r>
                      <a:endParaRPr b="1" sz="12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r>
              <a:tr h="126725">
                <a:tc rowSpan="3">
                  <a:txBody>
                    <a:bodyPr/>
                    <a:lstStyle/>
                    <a:p>
                      <a:pPr indent="0" lvl="0" marL="0" rtl="0" algn="ctr">
                        <a:spcBef>
                          <a:spcPts val="0"/>
                        </a:spcBef>
                        <a:spcAft>
                          <a:spcPts val="0"/>
                        </a:spcAft>
                        <a:buNone/>
                      </a:pPr>
                      <a:r>
                        <a:rPr b="1" lang="en" sz="1200"/>
                        <a:t>Biological Sciences</a:t>
                      </a:r>
                      <a:endParaRPr b="1" sz="1200"/>
                    </a:p>
                  </a:txBody>
                  <a:tcPr marT="63500" marB="63500" marR="63500" marL="63500" anchor="ctr">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CFE2F3"/>
                    </a:solidFill>
                  </a:tcPr>
                </a:tc>
                <a:tc rowSpan="3">
                  <a:txBody>
                    <a:bodyPr/>
                    <a:lstStyle/>
                    <a:p>
                      <a:pPr indent="0" lvl="0" marL="0" rtl="0" algn="ctr">
                        <a:spcBef>
                          <a:spcPts val="0"/>
                        </a:spcBef>
                        <a:spcAft>
                          <a:spcPts val="0"/>
                        </a:spcAft>
                        <a:buNone/>
                      </a:pPr>
                      <a:r>
                        <a:rPr i="1" lang="en" sz="900"/>
                        <a:t>Evolution</a:t>
                      </a:r>
                      <a:endParaRPr i="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rPr b="1" lang="en" sz="900"/>
                        <a:t>3.1.4.C1 </a:t>
                      </a:r>
                      <a:r>
                        <a:rPr lang="en" sz="900"/>
                        <a:t>Identify different characteristics of plants and animals that help some populations survive and reproduce in greater numbers. Describe how environmental changes can cause </a:t>
                      </a:r>
                      <a:r>
                        <a:rPr b="1" lang="en" sz="900"/>
                        <a:t>extinction </a:t>
                      </a:r>
                      <a:r>
                        <a:rPr lang="en" sz="900"/>
                        <a:t>in plants and animals.</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i="1" lang="en" sz="900">
                          <a:solidFill>
                            <a:schemeClr val="dk1"/>
                          </a:solidFill>
                        </a:rPr>
                        <a:t>Pennsylvania Specific Standard</a:t>
                      </a:r>
                      <a:endParaRPr sz="9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26725">
                <a:tc vMerge="1"/>
                <a:tc vMerge="1"/>
                <a:tc>
                  <a:txBody>
                    <a:bodyPr/>
                    <a:lstStyle/>
                    <a:p>
                      <a:pPr indent="0" lvl="0" marL="0" rtl="0" algn="l">
                        <a:spcBef>
                          <a:spcPts val="0"/>
                        </a:spcBef>
                        <a:spcAft>
                          <a:spcPts val="0"/>
                        </a:spcAft>
                        <a:buNone/>
                      </a:pPr>
                      <a:r>
                        <a:rPr b="1" lang="en" sz="900">
                          <a:solidFill>
                            <a:schemeClr val="dk1"/>
                          </a:solidFill>
                        </a:rPr>
                        <a:t>3.1.4.C2 </a:t>
                      </a:r>
                      <a:r>
                        <a:rPr lang="en" sz="900">
                          <a:solidFill>
                            <a:schemeClr val="dk1"/>
                          </a:solidFill>
                        </a:rPr>
                        <a:t>Describe plant and animal adaptations that are important to survival.</a:t>
                      </a:r>
                      <a:endParaRPr b="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lang="en" sz="1200" u="sng">
                          <a:solidFill>
                            <a:schemeClr val="hlink"/>
                          </a:solidFill>
                          <a:hlinkClick r:id="rId4"/>
                        </a:rPr>
                        <a:t>Human Machine</a:t>
                      </a:r>
                      <a:endParaRPr sz="1200">
                        <a:solidFill>
                          <a:srgbClr val="1155CC"/>
                        </a:solidFill>
                      </a:endParaRPr>
                    </a:p>
                    <a:p>
                      <a:pPr indent="0" lvl="0" marL="0" rtl="0" algn="ctr">
                        <a:spcBef>
                          <a:spcPts val="0"/>
                        </a:spcBef>
                        <a:spcAft>
                          <a:spcPts val="0"/>
                        </a:spcAft>
                        <a:buNone/>
                      </a:pPr>
                      <a:r>
                        <a:t/>
                      </a:r>
                      <a:endParaRPr sz="1200">
                        <a:solidFill>
                          <a:srgbClr val="1155CC"/>
                        </a:solidFill>
                      </a:endParaRPr>
                    </a:p>
                    <a:p>
                      <a:pPr indent="0" lvl="0" marL="0" rtl="0" algn="ctr">
                        <a:spcBef>
                          <a:spcPts val="0"/>
                        </a:spcBef>
                        <a:spcAft>
                          <a:spcPts val="0"/>
                        </a:spcAft>
                        <a:buNone/>
                      </a:pPr>
                      <a:r>
                        <a:t/>
                      </a:r>
                      <a:endParaRPr sz="1200">
                        <a:solidFill>
                          <a:srgbClr val="1155CC"/>
                        </a:solidFill>
                      </a:endParaRPr>
                    </a:p>
                    <a:p>
                      <a:pPr indent="0" lvl="0" marL="0" rtl="0" algn="ctr">
                        <a:spcBef>
                          <a:spcPts val="0"/>
                        </a:spcBef>
                        <a:spcAft>
                          <a:spcPts val="0"/>
                        </a:spcAft>
                        <a:buClr>
                          <a:schemeClr val="dk1"/>
                        </a:buClr>
                        <a:buSzPts val="1100"/>
                        <a:buFont typeface="Arial"/>
                        <a:buNone/>
                      </a:pPr>
                      <a:r>
                        <a:rPr lang="en" sz="1200" u="sng">
                          <a:solidFill>
                            <a:schemeClr val="accent3"/>
                          </a:solidFill>
                          <a:hlinkClick r:id="rId5">
                            <a:extLst>
                              <a:ext uri="{A12FA001-AC4F-418D-AE19-62706E023703}">
                                <ahyp:hlinkClr val="tx"/>
                              </a:ext>
                            </a:extLst>
                          </a:hlinkClick>
                        </a:rPr>
                        <a:t>Mini-lessons</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200"/>
                        <a:t>Grade 4</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b="1" lang="en" sz="900">
                          <a:solidFill>
                            <a:schemeClr val="dk1"/>
                          </a:solidFill>
                        </a:rPr>
                        <a:t>Lesson</a:t>
                      </a:r>
                      <a:r>
                        <a:rPr b="1" lang="en" sz="900"/>
                        <a:t> 1: </a:t>
                      </a:r>
                      <a:r>
                        <a:rPr lang="en" sz="900"/>
                        <a:t>Why do your biceps bulge?</a:t>
                      </a:r>
                      <a:endParaRPr sz="900"/>
                    </a:p>
                    <a:p>
                      <a:pPr indent="0" lvl="0" marL="0" rtl="0" algn="l">
                        <a:spcBef>
                          <a:spcPts val="0"/>
                        </a:spcBef>
                        <a:spcAft>
                          <a:spcPts val="0"/>
                        </a:spcAft>
                        <a:buNone/>
                      </a:pPr>
                      <a:r>
                        <a:rPr b="1" lang="en" sz="900">
                          <a:solidFill>
                            <a:schemeClr val="dk1"/>
                          </a:solidFill>
                        </a:rPr>
                        <a:t>Lesson</a:t>
                      </a:r>
                      <a:r>
                        <a:rPr b="1" lang="en" sz="900"/>
                        <a:t> 2: </a:t>
                      </a:r>
                      <a:r>
                        <a:rPr lang="en" sz="900"/>
                        <a:t>What do people who are blind see?</a:t>
                      </a:r>
                      <a:endParaRPr sz="900"/>
                    </a:p>
                    <a:p>
                      <a:pPr indent="0" lvl="0" marL="0" rtl="0" algn="l">
                        <a:spcBef>
                          <a:spcPts val="0"/>
                        </a:spcBef>
                        <a:spcAft>
                          <a:spcPts val="0"/>
                        </a:spcAft>
                        <a:buNone/>
                      </a:pPr>
                      <a:r>
                        <a:rPr b="1" lang="en" sz="900">
                          <a:solidFill>
                            <a:schemeClr val="dk1"/>
                          </a:solidFill>
                        </a:rPr>
                        <a:t>Lesson</a:t>
                      </a:r>
                      <a:r>
                        <a:rPr b="1" lang="en" sz="900"/>
                        <a:t> 3: </a:t>
                      </a:r>
                      <a:r>
                        <a:rPr lang="en" sz="900"/>
                        <a:t>How can some animals see in the dark?</a:t>
                      </a:r>
                      <a:endParaRPr sz="900"/>
                    </a:p>
                    <a:p>
                      <a:pPr indent="0" lvl="0" marL="0" rtl="0" algn="l">
                        <a:spcBef>
                          <a:spcPts val="0"/>
                        </a:spcBef>
                        <a:spcAft>
                          <a:spcPts val="0"/>
                        </a:spcAft>
                        <a:buNone/>
                      </a:pPr>
                      <a:r>
                        <a:rPr b="1" lang="en" sz="900">
                          <a:solidFill>
                            <a:schemeClr val="dk1"/>
                          </a:solidFill>
                        </a:rPr>
                        <a:t>Lesson</a:t>
                      </a:r>
                      <a:r>
                        <a:rPr b="1" lang="en" sz="900"/>
                        <a:t> 4: </a:t>
                      </a:r>
                      <a:r>
                        <a:rPr lang="en" sz="900"/>
                        <a:t>How does your brain control your body?</a:t>
                      </a:r>
                      <a:endParaRPr sz="900"/>
                    </a:p>
                    <a:p>
                      <a:pPr indent="0" lvl="0" marL="0" rtl="0" algn="l">
                        <a:spcBef>
                          <a:spcPts val="0"/>
                        </a:spcBef>
                        <a:spcAft>
                          <a:spcPts val="0"/>
                        </a:spcAft>
                        <a:buNone/>
                      </a:pPr>
                      <a:r>
                        <a:t/>
                      </a:r>
                      <a:endParaRPr sz="900"/>
                    </a:p>
                    <a:p>
                      <a:pPr indent="0" lvl="0" marL="0" rtl="0" algn="l">
                        <a:spcBef>
                          <a:spcPts val="0"/>
                        </a:spcBef>
                        <a:spcAft>
                          <a:spcPts val="0"/>
                        </a:spcAft>
                        <a:buNone/>
                      </a:pPr>
                      <a:r>
                        <a:rPr b="1" lang="en" sz="900">
                          <a:solidFill>
                            <a:schemeClr val="dk1"/>
                          </a:solidFill>
                        </a:rPr>
                        <a:t>Mini-lesson:  </a:t>
                      </a:r>
                      <a:r>
                        <a:rPr lang="en" sz="900">
                          <a:solidFill>
                            <a:schemeClr val="dk1"/>
                          </a:solidFill>
                        </a:rPr>
                        <a:t>Why are butterflies so colorful?**</a:t>
                      </a:r>
                      <a:endParaRPr sz="9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26725">
                <a:tc vMerge="1"/>
                <a:tc vMerge="1"/>
                <a:tc>
                  <a:txBody>
                    <a:bodyPr/>
                    <a:lstStyle/>
                    <a:p>
                      <a:pPr indent="0" lvl="0" marL="0" rtl="0" algn="l">
                        <a:spcBef>
                          <a:spcPts val="0"/>
                        </a:spcBef>
                        <a:spcAft>
                          <a:spcPts val="0"/>
                        </a:spcAft>
                        <a:buNone/>
                      </a:pPr>
                      <a:r>
                        <a:rPr b="1" lang="en" sz="900"/>
                        <a:t>3.1.4.C3 Unifying Themes (Constancy &amp; Change): </a:t>
                      </a:r>
                      <a:r>
                        <a:rPr lang="en" sz="900"/>
                        <a:t>Compare fossils to one another and currently living organisms according to their anatomical similarities and differences.</a:t>
                      </a:r>
                      <a:endParaRPr b="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t/>
                      </a:r>
                      <a:endParaRPr sz="1200"/>
                    </a:p>
                    <a:p>
                      <a:pPr indent="0" lvl="0" marL="0" rtl="0" algn="ctr">
                        <a:spcBef>
                          <a:spcPts val="0"/>
                        </a:spcBef>
                        <a:spcAft>
                          <a:spcPts val="0"/>
                        </a:spcAft>
                        <a:buNone/>
                      </a:pPr>
                      <a:r>
                        <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i="1" lang="en" sz="900">
                          <a:solidFill>
                            <a:schemeClr val="dk1"/>
                          </a:solidFill>
                        </a:rPr>
                        <a:t>Pennsylvania specific standard</a:t>
                      </a:r>
                      <a:endParaRPr sz="900">
                        <a:solidFill>
                          <a:schemeClr val="dk1"/>
                        </a:solidFill>
                      </a:endParaRPr>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bl>
          </a:graphicData>
        </a:graphic>
      </p:graphicFrame>
      <p:pic>
        <p:nvPicPr>
          <p:cNvPr id="256" name="Google Shape;256;p28"/>
          <p:cNvPicPr preferRelativeResize="0"/>
          <p:nvPr/>
        </p:nvPicPr>
        <p:blipFill>
          <a:blip r:embed="rId6">
            <a:alphaModFix/>
          </a:blip>
          <a:stretch>
            <a:fillRect/>
          </a:stretch>
        </p:blipFill>
        <p:spPr>
          <a:xfrm>
            <a:off x="473425" y="249600"/>
            <a:ext cx="1240299" cy="755075"/>
          </a:xfrm>
          <a:prstGeom prst="rect">
            <a:avLst/>
          </a:prstGeom>
          <a:noFill/>
          <a:ln>
            <a:noFill/>
          </a:ln>
        </p:spPr>
      </p:pic>
      <p:sp>
        <p:nvSpPr>
          <p:cNvPr id="257" name="Google Shape;257;p28"/>
          <p:cNvSpPr txBox="1"/>
          <p:nvPr/>
        </p:nvSpPr>
        <p:spPr>
          <a:xfrm>
            <a:off x="760362" y="424046"/>
            <a:ext cx="762000" cy="224100"/>
          </a:xfrm>
          <a:prstGeom prst="rect">
            <a:avLst/>
          </a:prstGeom>
          <a:noFill/>
          <a:ln>
            <a:noFill/>
          </a:ln>
          <a:effectLst>
            <a:outerShdw blurRad="57150" rotWithShape="0" algn="bl" dir="5400000" dist="19050">
              <a:srgbClr val="000000">
                <a:alpha val="5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b="1" lang="en" sz="1200">
                <a:solidFill>
                  <a:srgbClr val="FFFFFF"/>
                </a:solidFill>
              </a:rPr>
              <a:t>PA</a:t>
            </a:r>
            <a:endParaRPr b="1" sz="1200">
              <a:solidFill>
                <a:srgbClr val="FFFFFF"/>
              </a:solidFill>
            </a:endParaRPr>
          </a:p>
        </p:txBody>
      </p:sp>
      <p:sp>
        <p:nvSpPr>
          <p:cNvPr id="258" name="Google Shape;258;p28"/>
          <p:cNvSpPr txBox="1"/>
          <p:nvPr/>
        </p:nvSpPr>
        <p:spPr>
          <a:xfrm>
            <a:off x="2164300" y="356700"/>
            <a:ext cx="7652700" cy="453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800">
                <a:solidFill>
                  <a:srgbClr val="674EA7"/>
                </a:solidFill>
                <a:highlight>
                  <a:schemeClr val="lt1"/>
                </a:highlight>
                <a:latin typeface="Nunito"/>
                <a:ea typeface="Nunito"/>
                <a:cs typeface="Nunito"/>
                <a:sym typeface="Nunito"/>
              </a:rPr>
              <a:t>Grade 4, continued</a:t>
            </a:r>
            <a:endParaRPr b="1" sz="1800">
              <a:solidFill>
                <a:srgbClr val="521B99"/>
              </a:solidFill>
              <a:latin typeface="Nunito"/>
              <a:ea typeface="Nunito"/>
              <a:cs typeface="Nunito"/>
              <a:sym typeface="Nunito"/>
            </a:endParaRPr>
          </a:p>
        </p:txBody>
      </p:sp>
      <p:sp>
        <p:nvSpPr>
          <p:cNvPr id="259" name="Google Shape;259;p28"/>
          <p:cNvSpPr txBox="1"/>
          <p:nvPr/>
        </p:nvSpPr>
        <p:spPr>
          <a:xfrm>
            <a:off x="2185900" y="718850"/>
            <a:ext cx="7432800" cy="58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100">
                <a:solidFill>
                  <a:schemeClr val="dk1"/>
                </a:solidFill>
              </a:rPr>
              <a:t>Mystery Science aligns to the Pennsylvania Academic Standards for Science and Technology. The core </a:t>
            </a:r>
            <a:r>
              <a:rPr lang="en" sz="1100">
                <a:solidFill>
                  <a:schemeClr val="dk1"/>
                </a:solidFill>
                <a:highlight>
                  <a:schemeClr val="lt1"/>
                </a:highlight>
              </a:rPr>
              <a:t>lesson (exploration &amp; activity) is designed to take one hour per week. Extensions can expand upon each lesson. </a:t>
            </a:r>
            <a:r>
              <a:rPr lang="en" sz="1100">
                <a:solidFill>
                  <a:schemeClr val="dk1"/>
                </a:solidFill>
              </a:rPr>
              <a:t>To view each lesson’s alignment to 3 dimensional learning (disciplinary core ideas, science and engineering practices, and crosscutting concepts) view our </a:t>
            </a:r>
            <a:r>
              <a:rPr lang="en" sz="1100" u="sng">
                <a:solidFill>
                  <a:schemeClr val="accent3"/>
                </a:solidFill>
                <a:hlinkClick r:id="rId7">
                  <a:extLst>
                    <a:ext uri="{A12FA001-AC4F-418D-AE19-62706E023703}">
                      <ahyp:hlinkClr val="tx"/>
                    </a:ext>
                  </a:extLst>
                </a:hlinkClick>
              </a:rPr>
              <a:t>NGSS Alignment </a:t>
            </a:r>
            <a:r>
              <a:rPr lang="en" sz="1100">
                <a:solidFill>
                  <a:schemeClr val="dk1"/>
                </a:solidFill>
              </a:rPr>
              <a:t>document. </a:t>
            </a:r>
            <a:r>
              <a:rPr lang="en" sz="1100">
                <a:solidFill>
                  <a:schemeClr val="dk1"/>
                </a:solidFill>
                <a:highlight>
                  <a:schemeClr val="lt1"/>
                </a:highlight>
              </a:rPr>
              <a:t>Mini-lessons are 5-minute videos that answer K-5 student questions and can be used as a jumping off point to engage learners for a full lesson planned by the teacher.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p:txBody>
      </p:sp>
      <p:sp>
        <p:nvSpPr>
          <p:cNvPr id="260" name="Google Shape;260;p28"/>
          <p:cNvSpPr txBox="1"/>
          <p:nvPr/>
        </p:nvSpPr>
        <p:spPr>
          <a:xfrm>
            <a:off x="590550" y="5399800"/>
            <a:ext cx="35244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n" sz="900">
                <a:solidFill>
                  <a:schemeClr val="dk1"/>
                </a:solidFill>
              </a:rPr>
              <a:t>**Indicates a mini-lesson with an included hands-on STEAM activity from Mystery Science</a:t>
            </a:r>
            <a:endParaRPr/>
          </a:p>
        </p:txBody>
      </p:sp>
      <p:pic>
        <p:nvPicPr>
          <p:cNvPr id="261" name="Google Shape;261;p28"/>
          <p:cNvPicPr preferRelativeResize="0"/>
          <p:nvPr/>
        </p:nvPicPr>
        <p:blipFill rotWithShape="1">
          <a:blip r:embed="rId8">
            <a:alphaModFix/>
          </a:blip>
          <a:srcRect b="0" l="0" r="0" t="0"/>
          <a:stretch/>
        </p:blipFill>
        <p:spPr>
          <a:xfrm>
            <a:off x="4529138" y="7216325"/>
            <a:ext cx="1000125" cy="257175"/>
          </a:xfrm>
          <a:prstGeom prst="rect">
            <a:avLst/>
          </a:prstGeom>
          <a:noFill/>
          <a:ln>
            <a:noFill/>
          </a:ln>
        </p:spPr>
      </p:pic>
      <p:sp>
        <p:nvSpPr>
          <p:cNvPr id="262" name="Google Shape;262;p28"/>
          <p:cNvSpPr txBox="1"/>
          <p:nvPr/>
        </p:nvSpPr>
        <p:spPr>
          <a:xfrm>
            <a:off x="533400" y="7167913"/>
            <a:ext cx="3438600" cy="354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n" sz="1100" u="sng">
                <a:solidFill>
                  <a:schemeClr val="accent3"/>
                </a:solidFill>
                <a:hlinkClick r:id="rId9">
                  <a:extLst>
                    <a:ext uri="{A12FA001-AC4F-418D-AE19-62706E023703}">
                      <ahyp:hlinkClr val="tx"/>
                    </a:ext>
                  </a:extLst>
                </a:hlinkClick>
              </a:rPr>
              <a:t>https://mysteryscience.com/docs/pennsylvania</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29"/>
          <p:cNvSpPr txBox="1"/>
          <p:nvPr/>
        </p:nvSpPr>
        <p:spPr>
          <a:xfrm>
            <a:off x="2164300" y="356700"/>
            <a:ext cx="7652700" cy="453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800">
                <a:solidFill>
                  <a:srgbClr val="674EA7"/>
                </a:solidFill>
                <a:highlight>
                  <a:schemeClr val="lt1"/>
                </a:highlight>
                <a:latin typeface="Nunito"/>
                <a:ea typeface="Nunito"/>
                <a:cs typeface="Nunito"/>
                <a:sym typeface="Nunito"/>
              </a:rPr>
              <a:t>Grade 4, continued</a:t>
            </a:r>
            <a:endParaRPr b="1" sz="1800">
              <a:solidFill>
                <a:srgbClr val="521B99"/>
              </a:solidFill>
              <a:latin typeface="Nunito"/>
              <a:ea typeface="Nunito"/>
              <a:cs typeface="Nunito"/>
              <a:sym typeface="Nunito"/>
            </a:endParaRPr>
          </a:p>
        </p:txBody>
      </p:sp>
      <p:pic>
        <p:nvPicPr>
          <p:cNvPr id="268" name="Google Shape;268;p29"/>
          <p:cNvPicPr preferRelativeResize="0"/>
          <p:nvPr/>
        </p:nvPicPr>
        <p:blipFill rotWithShape="1">
          <a:blip r:embed="rId3">
            <a:alphaModFix/>
          </a:blip>
          <a:srcRect b="0" l="0" r="0" t="0"/>
          <a:stretch/>
        </p:blipFill>
        <p:spPr>
          <a:xfrm>
            <a:off x="488525" y="1217149"/>
            <a:ext cx="1240300" cy="289775"/>
          </a:xfrm>
          <a:prstGeom prst="rect">
            <a:avLst/>
          </a:prstGeom>
          <a:noFill/>
          <a:ln>
            <a:noFill/>
          </a:ln>
        </p:spPr>
      </p:pic>
      <p:cxnSp>
        <p:nvCxnSpPr>
          <p:cNvPr id="269" name="Google Shape;269;p29"/>
          <p:cNvCxnSpPr/>
          <p:nvPr/>
        </p:nvCxnSpPr>
        <p:spPr>
          <a:xfrm>
            <a:off x="1997375" y="249600"/>
            <a:ext cx="0" cy="1273800"/>
          </a:xfrm>
          <a:prstGeom prst="straightConnector1">
            <a:avLst/>
          </a:prstGeom>
          <a:noFill/>
          <a:ln cap="flat" cmpd="sng" w="38100">
            <a:solidFill>
              <a:srgbClr val="674EA7"/>
            </a:solidFill>
            <a:prstDash val="solid"/>
            <a:round/>
            <a:headEnd len="med" w="med" type="none"/>
            <a:tailEnd len="med" w="med" type="none"/>
          </a:ln>
        </p:spPr>
      </p:cxnSp>
      <p:pic>
        <p:nvPicPr>
          <p:cNvPr id="270" name="Google Shape;270;p29"/>
          <p:cNvPicPr preferRelativeResize="0"/>
          <p:nvPr/>
        </p:nvPicPr>
        <p:blipFill rotWithShape="1">
          <a:blip r:embed="rId4">
            <a:alphaModFix/>
          </a:blip>
          <a:srcRect b="0" l="0" r="0" t="0"/>
          <a:stretch/>
        </p:blipFill>
        <p:spPr>
          <a:xfrm>
            <a:off x="4529138" y="7216325"/>
            <a:ext cx="1000125" cy="257175"/>
          </a:xfrm>
          <a:prstGeom prst="rect">
            <a:avLst/>
          </a:prstGeom>
          <a:noFill/>
          <a:ln>
            <a:noFill/>
          </a:ln>
        </p:spPr>
      </p:pic>
      <p:sp>
        <p:nvSpPr>
          <p:cNvPr id="271" name="Google Shape;271;p29"/>
          <p:cNvSpPr txBox="1"/>
          <p:nvPr/>
        </p:nvSpPr>
        <p:spPr>
          <a:xfrm>
            <a:off x="393775" y="7172900"/>
            <a:ext cx="3620400" cy="68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u="sng">
                <a:solidFill>
                  <a:srgbClr val="1155CC"/>
                </a:solidFill>
                <a:hlinkClick r:id="rId5">
                  <a:extLst>
                    <a:ext uri="{A12FA001-AC4F-418D-AE19-62706E023703}">
                      <ahyp:hlinkClr val="tx"/>
                    </a:ext>
                  </a:extLst>
                </a:hlinkClick>
              </a:rPr>
              <a:t>https://mysteryscience.com/docs/pennsylvania</a:t>
            </a:r>
            <a:endParaRPr sz="1100"/>
          </a:p>
        </p:txBody>
      </p:sp>
      <p:sp>
        <p:nvSpPr>
          <p:cNvPr id="272" name="Google Shape;272;p29"/>
          <p:cNvSpPr txBox="1"/>
          <p:nvPr/>
        </p:nvSpPr>
        <p:spPr>
          <a:xfrm>
            <a:off x="2185900" y="718850"/>
            <a:ext cx="7432800" cy="58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100">
                <a:solidFill>
                  <a:schemeClr val="dk1"/>
                </a:solidFill>
              </a:rPr>
              <a:t>Mystery Science aligns to the Pennsylvania Academic Standards for Science and Technology. The core </a:t>
            </a:r>
            <a:r>
              <a:rPr lang="en" sz="1100">
                <a:solidFill>
                  <a:schemeClr val="dk1"/>
                </a:solidFill>
                <a:highlight>
                  <a:schemeClr val="lt1"/>
                </a:highlight>
              </a:rPr>
              <a:t>lesson (exploration &amp; activity) is designed to take one hour per week. Extensions can expand upon each lesson. </a:t>
            </a:r>
            <a:r>
              <a:rPr lang="en" sz="1100">
                <a:solidFill>
                  <a:schemeClr val="dk1"/>
                </a:solidFill>
              </a:rPr>
              <a:t>To view each lesson’s alignment to 3 dimensional learning (disciplinary core ideas, science and engineering practices, and crosscutting concepts) view our </a:t>
            </a:r>
            <a:r>
              <a:rPr lang="en" sz="1100" u="sng">
                <a:solidFill>
                  <a:schemeClr val="accent3"/>
                </a:solidFill>
                <a:hlinkClick r:id="rId6">
                  <a:extLst>
                    <a:ext uri="{A12FA001-AC4F-418D-AE19-62706E023703}">
                      <ahyp:hlinkClr val="tx"/>
                    </a:ext>
                  </a:extLst>
                </a:hlinkClick>
              </a:rPr>
              <a:t>NGSS Alignment </a:t>
            </a:r>
            <a:r>
              <a:rPr lang="en" sz="1100">
                <a:solidFill>
                  <a:schemeClr val="dk1"/>
                </a:solidFill>
              </a:rPr>
              <a:t>document. </a:t>
            </a:r>
            <a:r>
              <a:rPr lang="en" sz="1100">
                <a:solidFill>
                  <a:schemeClr val="dk1"/>
                </a:solidFill>
                <a:highlight>
                  <a:schemeClr val="lt1"/>
                </a:highlight>
              </a:rPr>
              <a:t>Mini-lessons are 5-minute videos that answer K-5 student questions and can be used as a jumping off point to engage learners for a full lesson planned by the teacher.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p:txBody>
      </p:sp>
      <p:pic>
        <p:nvPicPr>
          <p:cNvPr id="273" name="Google Shape;273;p29"/>
          <p:cNvPicPr preferRelativeResize="0"/>
          <p:nvPr/>
        </p:nvPicPr>
        <p:blipFill>
          <a:blip r:embed="rId7">
            <a:alphaModFix/>
          </a:blip>
          <a:stretch>
            <a:fillRect/>
          </a:stretch>
        </p:blipFill>
        <p:spPr>
          <a:xfrm>
            <a:off x="473425" y="249600"/>
            <a:ext cx="1240299" cy="755075"/>
          </a:xfrm>
          <a:prstGeom prst="rect">
            <a:avLst/>
          </a:prstGeom>
          <a:noFill/>
          <a:ln>
            <a:noFill/>
          </a:ln>
        </p:spPr>
      </p:pic>
      <p:sp>
        <p:nvSpPr>
          <p:cNvPr id="274" name="Google Shape;274;p29"/>
          <p:cNvSpPr txBox="1"/>
          <p:nvPr/>
        </p:nvSpPr>
        <p:spPr>
          <a:xfrm>
            <a:off x="760362" y="424046"/>
            <a:ext cx="762000" cy="224100"/>
          </a:xfrm>
          <a:prstGeom prst="rect">
            <a:avLst/>
          </a:prstGeom>
          <a:noFill/>
          <a:ln>
            <a:noFill/>
          </a:ln>
          <a:effectLst>
            <a:outerShdw blurRad="57150" rotWithShape="0" algn="bl" dir="5400000" dist="19050">
              <a:srgbClr val="000000">
                <a:alpha val="5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b="1" lang="en" sz="1200">
                <a:solidFill>
                  <a:srgbClr val="FFFFFF"/>
                </a:solidFill>
              </a:rPr>
              <a:t>PA</a:t>
            </a:r>
            <a:endParaRPr b="1" sz="1200">
              <a:solidFill>
                <a:srgbClr val="FFFFFF"/>
              </a:solidFill>
            </a:endParaRPr>
          </a:p>
        </p:txBody>
      </p:sp>
      <p:graphicFrame>
        <p:nvGraphicFramePr>
          <p:cNvPr id="275" name="Google Shape;275;p29"/>
          <p:cNvGraphicFramePr/>
          <p:nvPr/>
        </p:nvGraphicFramePr>
        <p:xfrm>
          <a:off x="457192" y="1828803"/>
          <a:ext cx="3000000" cy="3000000"/>
        </p:xfrm>
        <a:graphic>
          <a:graphicData uri="http://schemas.openxmlformats.org/drawingml/2006/table">
            <a:tbl>
              <a:tblPr>
                <a:noFill/>
                <a:tableStyleId>{63CE33A9-565E-4B5A-9EE2-FBF6C4CE3CBB}</a:tableStyleId>
              </a:tblPr>
              <a:tblGrid>
                <a:gridCol w="817400"/>
                <a:gridCol w="722775"/>
                <a:gridCol w="2654550"/>
                <a:gridCol w="1033925"/>
                <a:gridCol w="961975"/>
                <a:gridCol w="2970900"/>
              </a:tblGrid>
              <a:tr h="126725">
                <a:tc>
                  <a:txBody>
                    <a:bodyPr/>
                    <a:lstStyle/>
                    <a:p>
                      <a:pPr indent="0" lvl="0" marL="0" rtl="0" algn="ctr">
                        <a:spcBef>
                          <a:spcPts val="0"/>
                        </a:spcBef>
                        <a:spcAft>
                          <a:spcPts val="0"/>
                        </a:spcAft>
                        <a:buNone/>
                      </a:pPr>
                      <a:r>
                        <a:rPr b="1" lang="en" sz="1200"/>
                        <a:t>Strand</a:t>
                      </a:r>
                      <a:endParaRPr b="1" sz="1200">
                        <a:solidFill>
                          <a:schemeClr val="dk1"/>
                        </a:solidFill>
                      </a:endParaRPr>
                    </a:p>
                  </a:txBody>
                  <a:tcPr marT="63500" marB="63500" marR="63500" marL="63500" anchor="ctr">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solidFill>
                            <a:srgbClr val="000000"/>
                          </a:solidFill>
                        </a:rPr>
                        <a:t>Topic</a:t>
                      </a:r>
                      <a:endParaRPr b="1" sz="1200">
                        <a:solidFill>
                          <a:srgbClr val="000000"/>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Clr>
                          <a:schemeClr val="dk1"/>
                        </a:buClr>
                        <a:buSzPts val="1100"/>
                        <a:buFont typeface="Arial"/>
                        <a:buNone/>
                      </a:pPr>
                      <a:r>
                        <a:rPr b="1" lang="en" sz="1200">
                          <a:solidFill>
                            <a:schemeClr val="dk1"/>
                          </a:solidFill>
                        </a:rPr>
                        <a:t>Pennsylvania Academic Standards for Science and Technology</a:t>
                      </a:r>
                      <a:endParaRPr b="1" sz="1200">
                        <a:solidFill>
                          <a:schemeClr val="dk1"/>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Unit</a:t>
                      </a:r>
                      <a:endParaRPr b="1"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Grade</a:t>
                      </a:r>
                      <a:endParaRPr b="1"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Lessons</a:t>
                      </a:r>
                      <a:endParaRPr b="1" sz="12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r>
              <a:tr h="126725">
                <a:tc rowSpan="6">
                  <a:txBody>
                    <a:bodyPr/>
                    <a:lstStyle/>
                    <a:p>
                      <a:pPr indent="0" lvl="0" marL="0" rtl="0" algn="ctr">
                        <a:spcBef>
                          <a:spcPts val="0"/>
                        </a:spcBef>
                        <a:spcAft>
                          <a:spcPts val="0"/>
                        </a:spcAft>
                        <a:buNone/>
                      </a:pPr>
                      <a:r>
                        <a:rPr b="1" lang="en" sz="1200">
                          <a:solidFill>
                            <a:schemeClr val="dk1"/>
                          </a:solidFill>
                        </a:rPr>
                        <a:t>Earth &amp; Space Sciences</a:t>
                      </a:r>
                      <a:endParaRPr b="1" sz="1200"/>
                    </a:p>
                  </a:txBody>
                  <a:tcPr marT="63500" marB="63500" marR="63500" marL="63500" anchor="ctr">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CFE2F3"/>
                    </a:solidFill>
                  </a:tcPr>
                </a:tc>
                <a:tc rowSpan="6">
                  <a:txBody>
                    <a:bodyPr/>
                    <a:lstStyle/>
                    <a:p>
                      <a:pPr indent="0" lvl="0" marL="0" rtl="0" algn="ctr">
                        <a:spcBef>
                          <a:spcPts val="0"/>
                        </a:spcBef>
                        <a:spcAft>
                          <a:spcPts val="0"/>
                        </a:spcAft>
                        <a:buNone/>
                      </a:pPr>
                      <a:r>
                        <a:rPr i="1" lang="en" sz="900"/>
                        <a:t>Earth Structure, Processes, &amp; Cycles</a:t>
                      </a:r>
                      <a:endParaRPr i="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rPr b="1" lang="en" sz="900"/>
                        <a:t>3.3.4.A1 </a:t>
                      </a:r>
                      <a:r>
                        <a:rPr lang="en" sz="900"/>
                        <a:t>Describe basic landforms. Identify the layers of the Earth. Recognize that the surface of the Earth changes due to slow processes and rapid processes.</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Clr>
                          <a:schemeClr val="dk1"/>
                        </a:buClr>
                        <a:buSzPts val="1100"/>
                        <a:buFont typeface="Arial"/>
                        <a:buNone/>
                      </a:pPr>
                      <a:r>
                        <a:rPr lang="en" sz="1200" u="sng">
                          <a:solidFill>
                            <a:schemeClr val="accent3"/>
                          </a:solidFill>
                          <a:hlinkClick r:id="rId8">
                            <a:extLst>
                              <a:ext uri="{A12FA001-AC4F-418D-AE19-62706E023703}">
                                <ahyp:hlinkClr val="tx"/>
                              </a:ext>
                            </a:extLst>
                          </a:hlinkClick>
                        </a:rPr>
                        <a:t>The Birth of Rocks</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200"/>
                        <a:t>Grade 4</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Clr>
                          <a:schemeClr val="dk1"/>
                        </a:buClr>
                        <a:buSzPts val="1100"/>
                        <a:buFont typeface="Arial"/>
                        <a:buNone/>
                      </a:pPr>
                      <a:r>
                        <a:rPr b="1" lang="en" sz="900">
                          <a:solidFill>
                            <a:schemeClr val="dk1"/>
                          </a:solidFill>
                        </a:rPr>
                        <a:t>Lesson 1: </a:t>
                      </a:r>
                      <a:r>
                        <a:rPr lang="en" sz="900">
                          <a:solidFill>
                            <a:schemeClr val="dk1"/>
                          </a:solidFill>
                        </a:rPr>
                        <a:t>Could a volcano pop up where you live?</a:t>
                      </a:r>
                      <a:endParaRPr sz="900">
                        <a:solidFill>
                          <a:schemeClr val="dk1"/>
                        </a:solidFill>
                      </a:endParaRPr>
                    </a:p>
                    <a:p>
                      <a:pPr indent="0" lvl="0" marL="0" rtl="0" algn="l">
                        <a:lnSpc>
                          <a:spcPct val="115000"/>
                        </a:lnSpc>
                        <a:spcBef>
                          <a:spcPts val="0"/>
                        </a:spcBef>
                        <a:spcAft>
                          <a:spcPts val="0"/>
                        </a:spcAft>
                        <a:buClr>
                          <a:schemeClr val="dk1"/>
                        </a:buClr>
                        <a:buSzPts val="1100"/>
                        <a:buFont typeface="Arial"/>
                        <a:buNone/>
                      </a:pPr>
                      <a:r>
                        <a:rPr b="1" lang="en" sz="900">
                          <a:solidFill>
                            <a:schemeClr val="dk1"/>
                          </a:solidFill>
                        </a:rPr>
                        <a:t>Lesson 2: </a:t>
                      </a:r>
                      <a:r>
                        <a:rPr lang="en" sz="900">
                          <a:solidFill>
                            <a:schemeClr val="dk1"/>
                          </a:solidFill>
                        </a:rPr>
                        <a:t>Why do some volcanoes explode?</a:t>
                      </a:r>
                      <a:endParaRPr sz="900">
                        <a:solidFill>
                          <a:schemeClr val="dk1"/>
                        </a:solidFill>
                      </a:endParaRPr>
                    </a:p>
                    <a:p>
                      <a:pPr indent="0" lvl="0" marL="0" rtl="0" algn="l">
                        <a:lnSpc>
                          <a:spcPct val="115000"/>
                        </a:lnSpc>
                        <a:spcBef>
                          <a:spcPts val="0"/>
                        </a:spcBef>
                        <a:spcAft>
                          <a:spcPts val="0"/>
                        </a:spcAft>
                        <a:buClr>
                          <a:schemeClr val="dk1"/>
                        </a:buClr>
                        <a:buSzPts val="1100"/>
                        <a:buFont typeface="Arial"/>
                        <a:buNone/>
                      </a:pPr>
                      <a:r>
                        <a:rPr b="1" lang="en" sz="900">
                          <a:solidFill>
                            <a:schemeClr val="dk1"/>
                          </a:solidFill>
                        </a:rPr>
                        <a:t>Lesson 3: </a:t>
                      </a:r>
                      <a:r>
                        <a:rPr lang="en" sz="900">
                          <a:solidFill>
                            <a:schemeClr val="dk1"/>
                          </a:solidFill>
                        </a:rPr>
                        <a:t>Will a mountain last forever?</a:t>
                      </a:r>
                      <a:endParaRPr sz="900">
                        <a:solidFill>
                          <a:schemeClr val="dk1"/>
                        </a:solidFill>
                      </a:endParaRPr>
                    </a:p>
                    <a:p>
                      <a:pPr indent="0" lvl="0" marL="0" rtl="0" algn="l">
                        <a:lnSpc>
                          <a:spcPct val="115000"/>
                        </a:lnSpc>
                        <a:spcBef>
                          <a:spcPts val="0"/>
                        </a:spcBef>
                        <a:spcAft>
                          <a:spcPts val="0"/>
                        </a:spcAft>
                        <a:buClr>
                          <a:schemeClr val="dk1"/>
                        </a:buClr>
                        <a:buSzPts val="1100"/>
                        <a:buFont typeface="Arial"/>
                        <a:buNone/>
                      </a:pPr>
                      <a:r>
                        <a:rPr b="1" lang="en" sz="900">
                          <a:solidFill>
                            <a:schemeClr val="dk1"/>
                          </a:solidFill>
                        </a:rPr>
                        <a:t>Lesson 4: </a:t>
                      </a:r>
                      <a:r>
                        <a:rPr lang="en" sz="900">
                          <a:solidFill>
                            <a:schemeClr val="dk1"/>
                          </a:solidFill>
                        </a:rPr>
                        <a:t>How could you survive a landslide?</a:t>
                      </a:r>
                      <a:endParaRPr b="1" sz="9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26725">
                <a:tc vMerge="1"/>
                <a:tc vMerge="1"/>
                <a:tc>
                  <a:txBody>
                    <a:bodyPr/>
                    <a:lstStyle/>
                    <a:p>
                      <a:pPr indent="0" lvl="0" marL="0" rtl="0" algn="l">
                        <a:spcBef>
                          <a:spcPts val="0"/>
                        </a:spcBef>
                        <a:spcAft>
                          <a:spcPts val="0"/>
                        </a:spcAft>
                        <a:buNone/>
                      </a:pPr>
                      <a:r>
                        <a:rPr b="1" lang="en" sz="900"/>
                        <a:t>3.3.4.A2 </a:t>
                      </a:r>
                      <a:r>
                        <a:rPr lang="en" sz="900"/>
                        <a:t>Identify basic properties of Earth’s materials including rocks, soils, water, and gases of the </a:t>
                      </a:r>
                      <a:r>
                        <a:rPr b="1" lang="en" sz="900"/>
                        <a:t>atmosphere</a:t>
                      </a:r>
                      <a:r>
                        <a:rPr lang="en" sz="900"/>
                        <a:t>.</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Clr>
                          <a:schemeClr val="dk1"/>
                        </a:buClr>
                        <a:buSzPts val="1100"/>
                        <a:buFont typeface="Arial"/>
                        <a:buNone/>
                      </a:pPr>
                      <a:r>
                        <a:rPr i="1" lang="en" sz="900">
                          <a:solidFill>
                            <a:schemeClr val="dk1"/>
                          </a:solidFill>
                        </a:rPr>
                        <a:t>Pennsylvania specific standard</a:t>
                      </a:r>
                      <a:endParaRPr/>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26725">
                <a:tc vMerge="1"/>
                <a:tc vMerge="1"/>
                <a:tc>
                  <a:txBody>
                    <a:bodyPr/>
                    <a:lstStyle/>
                    <a:p>
                      <a:pPr indent="0" lvl="0" marL="0" rtl="0" algn="l">
                        <a:spcBef>
                          <a:spcPts val="0"/>
                        </a:spcBef>
                        <a:spcAft>
                          <a:spcPts val="0"/>
                        </a:spcAft>
                        <a:buNone/>
                      </a:pPr>
                      <a:r>
                        <a:rPr b="1" lang="en" sz="900"/>
                        <a:t>3.3.4.A3 </a:t>
                      </a:r>
                      <a:r>
                        <a:rPr lang="en" sz="900"/>
                        <a:t>Recognize that fossils provide evidence about the plants and animals that lived long ago and the nature of the environment at that time.</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Clr>
                          <a:schemeClr val="dk1"/>
                        </a:buClr>
                        <a:buSzPts val="1100"/>
                        <a:buFont typeface="Arial"/>
                        <a:buNone/>
                      </a:pPr>
                      <a:r>
                        <a:t/>
                      </a:r>
                      <a:endParaRPr sz="1200">
                        <a:solidFill>
                          <a:schemeClr val="dk1"/>
                        </a:solidFill>
                      </a:endParaRPr>
                    </a:p>
                    <a:p>
                      <a:pPr indent="0" lvl="0" marL="0" rtl="0" algn="ctr">
                        <a:spcBef>
                          <a:spcPts val="0"/>
                        </a:spcBef>
                        <a:spcAft>
                          <a:spcPts val="0"/>
                        </a:spcAft>
                        <a:buClr>
                          <a:schemeClr val="dk1"/>
                        </a:buClr>
                        <a:buSzPts val="1100"/>
                        <a:buFont typeface="Arial"/>
                        <a:buNone/>
                      </a:pPr>
                      <a:r>
                        <a:rPr lang="en" sz="1200" u="sng">
                          <a:solidFill>
                            <a:schemeClr val="accent3"/>
                          </a:solidFill>
                          <a:hlinkClick r:id="rId9">
                            <a:extLst>
                              <a:ext uri="{A12FA001-AC4F-418D-AE19-62706E023703}">
                                <ahyp:hlinkClr val="tx"/>
                              </a:ext>
                            </a:extLst>
                          </a:hlinkClick>
                        </a:rPr>
                        <a:t>Mini-lessons</a:t>
                      </a:r>
                      <a:endParaRPr sz="1200">
                        <a:solidFill>
                          <a:schemeClr val="dk1"/>
                        </a:solidFill>
                      </a:endParaRPr>
                    </a:p>
                    <a:p>
                      <a:pPr indent="0" lvl="0" marL="0" rtl="0" algn="l">
                        <a:spcBef>
                          <a:spcPts val="0"/>
                        </a:spcBef>
                        <a:spcAft>
                          <a:spcPts val="0"/>
                        </a:spcAft>
                        <a:buNone/>
                      </a:pPr>
                      <a:r>
                        <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1200">
                        <a:solidFill>
                          <a:schemeClr val="dk1"/>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Clr>
                          <a:schemeClr val="dk1"/>
                        </a:buClr>
                        <a:buSzPts val="1100"/>
                        <a:buFont typeface="Arial"/>
                        <a:buNone/>
                      </a:pPr>
                      <a:r>
                        <a:rPr b="1" lang="en" sz="900">
                          <a:solidFill>
                            <a:schemeClr val="dk1"/>
                          </a:solidFill>
                        </a:rPr>
                        <a:t>Mini-lesson: </a:t>
                      </a:r>
                      <a:r>
                        <a:rPr lang="en" sz="900">
                          <a:solidFill>
                            <a:schemeClr val="dk1"/>
                          </a:solidFill>
                        </a:rPr>
                        <a:t>Were dragons ever real?</a:t>
                      </a:r>
                      <a:endParaRPr sz="900">
                        <a:solidFill>
                          <a:schemeClr val="dk1"/>
                        </a:solidFill>
                      </a:endParaRPr>
                    </a:p>
                    <a:p>
                      <a:pPr indent="0" lvl="0" marL="0" rtl="0" algn="l">
                        <a:lnSpc>
                          <a:spcPct val="115000"/>
                        </a:lnSpc>
                        <a:spcBef>
                          <a:spcPts val="0"/>
                        </a:spcBef>
                        <a:spcAft>
                          <a:spcPts val="0"/>
                        </a:spcAft>
                        <a:buClr>
                          <a:schemeClr val="dk1"/>
                        </a:buClr>
                        <a:buSzPts val="1100"/>
                        <a:buFont typeface="Arial"/>
                        <a:buNone/>
                      </a:pPr>
                      <a:r>
                        <a:rPr b="1" lang="en" sz="900">
                          <a:solidFill>
                            <a:schemeClr val="dk1"/>
                          </a:solidFill>
                        </a:rPr>
                        <a:t>Mini-lesson: </a:t>
                      </a:r>
                      <a:r>
                        <a:rPr lang="en" sz="900">
                          <a:solidFill>
                            <a:schemeClr val="dk1"/>
                          </a:solidFill>
                        </a:rPr>
                        <a:t>Could a turtle live outside its shell?</a:t>
                      </a:r>
                      <a:endParaRPr/>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26725">
                <a:tc vMerge="1"/>
                <a:tc vMerge="1"/>
                <a:tc>
                  <a:txBody>
                    <a:bodyPr/>
                    <a:lstStyle/>
                    <a:p>
                      <a:pPr indent="0" lvl="0" marL="0" rtl="0" algn="l">
                        <a:spcBef>
                          <a:spcPts val="0"/>
                        </a:spcBef>
                        <a:spcAft>
                          <a:spcPts val="0"/>
                        </a:spcAft>
                        <a:buNone/>
                      </a:pPr>
                      <a:r>
                        <a:rPr b="1" lang="en" sz="900"/>
                        <a:t>3.3.4.A4 </a:t>
                      </a:r>
                      <a:r>
                        <a:rPr lang="en" sz="900"/>
                        <a:t>Recognize Earth’s different water resources, including both fresh and saltwater. Describe phase changes in the forms of water on Earth.</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t/>
                      </a:r>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i="1" lang="en" sz="900"/>
                        <a:t>Pennsylvania specific standard</a:t>
                      </a:r>
                      <a:endParaRPr i="1" sz="9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26725">
                <a:tc vMerge="1"/>
                <a:tc vMerge="1"/>
                <a:tc>
                  <a:txBody>
                    <a:bodyPr/>
                    <a:lstStyle/>
                    <a:p>
                      <a:pPr indent="0" lvl="0" marL="0" rtl="0" algn="l">
                        <a:spcBef>
                          <a:spcPts val="0"/>
                        </a:spcBef>
                        <a:spcAft>
                          <a:spcPts val="0"/>
                        </a:spcAft>
                        <a:buNone/>
                      </a:pPr>
                      <a:r>
                        <a:rPr b="1" lang="en" sz="900"/>
                        <a:t>3.3.4.A5 </a:t>
                      </a:r>
                      <a:r>
                        <a:rPr lang="en" sz="900"/>
                        <a:t>Describe basic weather elements. Identify weather patterns over time.</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Clr>
                          <a:schemeClr val="dk1"/>
                        </a:buClr>
                        <a:buSzPts val="1100"/>
                        <a:buFont typeface="Arial"/>
                        <a:buNone/>
                      </a:pPr>
                      <a:r>
                        <a:rPr i="1" lang="en" sz="900">
                          <a:solidFill>
                            <a:schemeClr val="dk1"/>
                          </a:solidFill>
                        </a:rPr>
                        <a:t>Pennsylvania specific standard</a:t>
                      </a:r>
                      <a:endParaRPr sz="9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26725">
                <a:tc vMerge="1"/>
                <a:tc vMerge="1"/>
                <a:tc>
                  <a:txBody>
                    <a:bodyPr/>
                    <a:lstStyle/>
                    <a:p>
                      <a:pPr indent="0" lvl="0" marL="0" rtl="0" algn="l">
                        <a:spcBef>
                          <a:spcPts val="0"/>
                        </a:spcBef>
                        <a:spcAft>
                          <a:spcPts val="0"/>
                        </a:spcAft>
                        <a:buNone/>
                      </a:pPr>
                      <a:r>
                        <a:rPr b="1" lang="en" sz="900"/>
                        <a:t>3.3.4.A6 Unifying Themes (Models/ Scale): </a:t>
                      </a:r>
                      <a:r>
                        <a:rPr lang="en" sz="900"/>
                        <a:t>Identify basic landforms using simple models and simple maps.</a:t>
                      </a:r>
                      <a:r>
                        <a:rPr b="1" lang="en" sz="900"/>
                        <a:t> (Constancy &amp; Change): </a:t>
                      </a:r>
                      <a:r>
                        <a:rPr lang="en" sz="900"/>
                        <a:t>Identify simple changes in the Earth system as air, water, soil and rock interact. </a:t>
                      </a:r>
                      <a:r>
                        <a:rPr b="1" lang="en" sz="900"/>
                        <a:t>(Scale): </a:t>
                      </a:r>
                      <a:r>
                        <a:rPr lang="en" sz="900"/>
                        <a:t>Explain how basic weather elements are measured. </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lang="en" sz="1200" u="sng">
                          <a:solidFill>
                            <a:schemeClr val="hlink"/>
                          </a:solidFill>
                          <a:hlinkClick r:id="rId10"/>
                        </a:rPr>
                        <a:t>Work of Water</a:t>
                      </a:r>
                      <a:r>
                        <a:rPr lang="en" sz="1200"/>
                        <a:t>*</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200">
                          <a:solidFill>
                            <a:schemeClr val="dk1"/>
                          </a:solidFill>
                        </a:rPr>
                        <a:t>Grade 2*</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900">
                          <a:solidFill>
                            <a:schemeClr val="dk1"/>
                          </a:solidFill>
                        </a:rPr>
                        <a:t>Lesson</a:t>
                      </a:r>
                      <a:r>
                        <a:rPr b="1" lang="en" sz="900"/>
                        <a:t> 1: </a:t>
                      </a:r>
                      <a:r>
                        <a:rPr lang="en" sz="900"/>
                        <a:t>If you floated down a river, where would you end up?</a:t>
                      </a:r>
                      <a:endParaRPr sz="900"/>
                    </a:p>
                    <a:p>
                      <a:pPr indent="0" lvl="0" marL="0" rtl="0" algn="l">
                        <a:lnSpc>
                          <a:spcPct val="115000"/>
                        </a:lnSpc>
                        <a:spcBef>
                          <a:spcPts val="0"/>
                        </a:spcBef>
                        <a:spcAft>
                          <a:spcPts val="0"/>
                        </a:spcAft>
                        <a:buNone/>
                      </a:pPr>
                      <a:r>
                        <a:rPr b="1" lang="en" sz="900">
                          <a:solidFill>
                            <a:schemeClr val="dk1"/>
                          </a:solidFill>
                        </a:rPr>
                        <a:t>Lesson</a:t>
                      </a:r>
                      <a:r>
                        <a:rPr b="1" lang="en" sz="900"/>
                        <a:t> 2: </a:t>
                      </a:r>
                      <a:r>
                        <a:rPr lang="en" sz="900"/>
                        <a:t>Why is there sand at the beach?</a:t>
                      </a:r>
                      <a:endParaRPr sz="900"/>
                    </a:p>
                    <a:p>
                      <a:pPr indent="0" lvl="0" marL="0" rtl="0" algn="l">
                        <a:lnSpc>
                          <a:spcPct val="115000"/>
                        </a:lnSpc>
                        <a:spcBef>
                          <a:spcPts val="0"/>
                        </a:spcBef>
                        <a:spcAft>
                          <a:spcPts val="0"/>
                        </a:spcAft>
                        <a:buNone/>
                      </a:pPr>
                      <a:r>
                        <a:rPr b="1" lang="en" sz="900">
                          <a:solidFill>
                            <a:schemeClr val="dk1"/>
                          </a:solidFill>
                        </a:rPr>
                        <a:t>Lesson 3: </a:t>
                      </a:r>
                      <a:r>
                        <a:rPr lang="en" sz="900">
                          <a:solidFill>
                            <a:schemeClr val="dk1"/>
                          </a:solidFill>
                        </a:rPr>
                        <a:t>Where do flash floods happen?</a:t>
                      </a:r>
                      <a:endParaRPr sz="900"/>
                    </a:p>
                    <a:p>
                      <a:pPr indent="0" lvl="0" marL="0" rtl="0" algn="l">
                        <a:lnSpc>
                          <a:spcPct val="115000"/>
                        </a:lnSpc>
                        <a:spcBef>
                          <a:spcPts val="0"/>
                        </a:spcBef>
                        <a:spcAft>
                          <a:spcPts val="0"/>
                        </a:spcAft>
                        <a:buNone/>
                      </a:pPr>
                      <a:r>
                        <a:rPr b="1" lang="en" sz="900">
                          <a:solidFill>
                            <a:schemeClr val="dk1"/>
                          </a:solidFill>
                        </a:rPr>
                        <a:t>Lesson</a:t>
                      </a:r>
                      <a:r>
                        <a:rPr b="1" lang="en" sz="900"/>
                        <a:t> 4: </a:t>
                      </a:r>
                      <a:r>
                        <a:rPr lang="en" sz="900"/>
                        <a:t>What’s strong enough to make a canyon?</a:t>
                      </a:r>
                      <a:endParaRPr sz="900"/>
                    </a:p>
                    <a:p>
                      <a:pPr indent="0" lvl="0" marL="0" rtl="0" algn="l">
                        <a:lnSpc>
                          <a:spcPct val="115000"/>
                        </a:lnSpc>
                        <a:spcBef>
                          <a:spcPts val="0"/>
                        </a:spcBef>
                        <a:spcAft>
                          <a:spcPts val="0"/>
                        </a:spcAft>
                        <a:buNone/>
                      </a:pPr>
                      <a:r>
                        <a:rPr b="1" lang="en" sz="900">
                          <a:solidFill>
                            <a:schemeClr val="dk1"/>
                          </a:solidFill>
                        </a:rPr>
                        <a:t>Lesson</a:t>
                      </a:r>
                      <a:r>
                        <a:rPr b="1" lang="en" sz="900"/>
                        <a:t> 5: </a:t>
                      </a:r>
                      <a:r>
                        <a:rPr lang="en" sz="900"/>
                        <a:t>How can you stop a landslide?</a:t>
                      </a:r>
                      <a:endParaRPr sz="9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bl>
          </a:graphicData>
        </a:graphic>
      </p:graphicFrame>
      <p:sp>
        <p:nvSpPr>
          <p:cNvPr id="276" name="Google Shape;276;p29"/>
          <p:cNvSpPr txBox="1"/>
          <p:nvPr/>
        </p:nvSpPr>
        <p:spPr>
          <a:xfrm>
            <a:off x="410223" y="6814780"/>
            <a:ext cx="9206100" cy="28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900"/>
              <a:t>* </a:t>
            </a:r>
            <a:r>
              <a:rPr lang="en" sz="900" u="sng">
                <a:solidFill>
                  <a:schemeClr val="hlink"/>
                </a:solidFill>
                <a:hlinkClick r:id="rId11"/>
              </a:rPr>
              <a:t>Work of Water</a:t>
            </a:r>
            <a:r>
              <a:rPr lang="en" sz="900"/>
              <a:t> was designed for grade 2 NGSS, but can be taught at grade 4 with modifications. Expect elements of this unit to be intended for a younger audience.</a:t>
            </a:r>
            <a:endParaRPr sz="9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0" name="Shape 280"/>
        <p:cNvGrpSpPr/>
        <p:nvPr/>
      </p:nvGrpSpPr>
      <p:grpSpPr>
        <a:xfrm>
          <a:off x="0" y="0"/>
          <a:ext cx="0" cy="0"/>
          <a:chOff x="0" y="0"/>
          <a:chExt cx="0" cy="0"/>
        </a:xfrm>
      </p:grpSpPr>
      <p:sp>
        <p:nvSpPr>
          <p:cNvPr id="281" name="Google Shape;281;p30"/>
          <p:cNvSpPr txBox="1"/>
          <p:nvPr/>
        </p:nvSpPr>
        <p:spPr>
          <a:xfrm>
            <a:off x="2164300" y="356700"/>
            <a:ext cx="7652700" cy="453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800">
                <a:solidFill>
                  <a:srgbClr val="674EA7"/>
                </a:solidFill>
                <a:highlight>
                  <a:schemeClr val="lt1"/>
                </a:highlight>
                <a:latin typeface="Nunito"/>
                <a:ea typeface="Nunito"/>
                <a:cs typeface="Nunito"/>
                <a:sym typeface="Nunito"/>
              </a:rPr>
              <a:t>Grade 4, continued</a:t>
            </a:r>
            <a:endParaRPr b="1" sz="1800">
              <a:solidFill>
                <a:srgbClr val="521B99"/>
              </a:solidFill>
              <a:latin typeface="Nunito"/>
              <a:ea typeface="Nunito"/>
              <a:cs typeface="Nunito"/>
              <a:sym typeface="Nunito"/>
            </a:endParaRPr>
          </a:p>
        </p:txBody>
      </p:sp>
      <p:pic>
        <p:nvPicPr>
          <p:cNvPr id="282" name="Google Shape;282;p30"/>
          <p:cNvPicPr preferRelativeResize="0"/>
          <p:nvPr/>
        </p:nvPicPr>
        <p:blipFill rotWithShape="1">
          <a:blip r:embed="rId3">
            <a:alphaModFix/>
          </a:blip>
          <a:srcRect b="0" l="0" r="0" t="0"/>
          <a:stretch/>
        </p:blipFill>
        <p:spPr>
          <a:xfrm>
            <a:off x="488525" y="1217149"/>
            <a:ext cx="1240300" cy="289775"/>
          </a:xfrm>
          <a:prstGeom prst="rect">
            <a:avLst/>
          </a:prstGeom>
          <a:noFill/>
          <a:ln>
            <a:noFill/>
          </a:ln>
        </p:spPr>
      </p:pic>
      <p:cxnSp>
        <p:nvCxnSpPr>
          <p:cNvPr id="283" name="Google Shape;283;p30"/>
          <p:cNvCxnSpPr/>
          <p:nvPr/>
        </p:nvCxnSpPr>
        <p:spPr>
          <a:xfrm>
            <a:off x="1997375" y="249600"/>
            <a:ext cx="0" cy="1273800"/>
          </a:xfrm>
          <a:prstGeom prst="straightConnector1">
            <a:avLst/>
          </a:prstGeom>
          <a:noFill/>
          <a:ln cap="flat" cmpd="sng" w="38100">
            <a:solidFill>
              <a:srgbClr val="674EA7"/>
            </a:solidFill>
            <a:prstDash val="solid"/>
            <a:round/>
            <a:headEnd len="med" w="med" type="none"/>
            <a:tailEnd len="med" w="med" type="none"/>
          </a:ln>
        </p:spPr>
      </p:cxnSp>
      <p:pic>
        <p:nvPicPr>
          <p:cNvPr id="284" name="Google Shape;284;p30"/>
          <p:cNvPicPr preferRelativeResize="0"/>
          <p:nvPr/>
        </p:nvPicPr>
        <p:blipFill rotWithShape="1">
          <a:blip r:embed="rId4">
            <a:alphaModFix/>
          </a:blip>
          <a:srcRect b="0" l="0" r="0" t="0"/>
          <a:stretch/>
        </p:blipFill>
        <p:spPr>
          <a:xfrm>
            <a:off x="4529138" y="7216325"/>
            <a:ext cx="1000125" cy="257175"/>
          </a:xfrm>
          <a:prstGeom prst="rect">
            <a:avLst/>
          </a:prstGeom>
          <a:noFill/>
          <a:ln>
            <a:noFill/>
          </a:ln>
        </p:spPr>
      </p:pic>
      <p:sp>
        <p:nvSpPr>
          <p:cNvPr id="285" name="Google Shape;285;p30"/>
          <p:cNvSpPr txBox="1"/>
          <p:nvPr/>
        </p:nvSpPr>
        <p:spPr>
          <a:xfrm>
            <a:off x="393775" y="7172900"/>
            <a:ext cx="3620400" cy="68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u="sng">
                <a:solidFill>
                  <a:srgbClr val="1155CC"/>
                </a:solidFill>
                <a:hlinkClick r:id="rId5">
                  <a:extLst>
                    <a:ext uri="{A12FA001-AC4F-418D-AE19-62706E023703}">
                      <ahyp:hlinkClr val="tx"/>
                    </a:ext>
                  </a:extLst>
                </a:hlinkClick>
              </a:rPr>
              <a:t>https://mysteryscience.com/docs/pennsylvania</a:t>
            </a:r>
            <a:endParaRPr sz="1100"/>
          </a:p>
        </p:txBody>
      </p:sp>
      <p:sp>
        <p:nvSpPr>
          <p:cNvPr id="286" name="Google Shape;286;p30"/>
          <p:cNvSpPr txBox="1"/>
          <p:nvPr/>
        </p:nvSpPr>
        <p:spPr>
          <a:xfrm>
            <a:off x="2185900" y="718850"/>
            <a:ext cx="7432800" cy="58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100">
                <a:solidFill>
                  <a:schemeClr val="dk1"/>
                </a:solidFill>
              </a:rPr>
              <a:t>Mystery Science aligns to the Pennsylvania Academic Standards for Science and Technology. The core </a:t>
            </a:r>
            <a:r>
              <a:rPr lang="en" sz="1100">
                <a:solidFill>
                  <a:schemeClr val="dk1"/>
                </a:solidFill>
                <a:highlight>
                  <a:schemeClr val="lt1"/>
                </a:highlight>
              </a:rPr>
              <a:t>lesson (exploration &amp; activity) is designed to take one hour per week. Extensions can expand upon each lesson. </a:t>
            </a:r>
            <a:r>
              <a:rPr lang="en" sz="1100">
                <a:solidFill>
                  <a:schemeClr val="dk1"/>
                </a:solidFill>
              </a:rPr>
              <a:t>To view each lesson’s alignment to 3 dimensional learning (disciplinary core ideas, science and engineering practices, and crosscutting concepts) view our </a:t>
            </a:r>
            <a:r>
              <a:rPr lang="en" sz="1100" u="sng">
                <a:solidFill>
                  <a:schemeClr val="accent3"/>
                </a:solidFill>
                <a:hlinkClick r:id="rId6">
                  <a:extLst>
                    <a:ext uri="{A12FA001-AC4F-418D-AE19-62706E023703}">
                      <ahyp:hlinkClr val="tx"/>
                    </a:ext>
                  </a:extLst>
                </a:hlinkClick>
              </a:rPr>
              <a:t>NGSS Alignment </a:t>
            </a:r>
            <a:r>
              <a:rPr lang="en" sz="1100">
                <a:solidFill>
                  <a:schemeClr val="dk1"/>
                </a:solidFill>
              </a:rPr>
              <a:t>document. </a:t>
            </a:r>
            <a:r>
              <a:rPr lang="en" sz="1100">
                <a:solidFill>
                  <a:schemeClr val="dk1"/>
                </a:solidFill>
                <a:highlight>
                  <a:schemeClr val="lt1"/>
                </a:highlight>
              </a:rPr>
              <a:t>Mini-lessons are 5-minute videos that answer K-5 student questions and can be used as a jumping off point to engage learners for a full lesson planned by the teacher.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p:txBody>
      </p:sp>
      <p:pic>
        <p:nvPicPr>
          <p:cNvPr id="287" name="Google Shape;287;p30"/>
          <p:cNvPicPr preferRelativeResize="0"/>
          <p:nvPr/>
        </p:nvPicPr>
        <p:blipFill>
          <a:blip r:embed="rId7">
            <a:alphaModFix/>
          </a:blip>
          <a:stretch>
            <a:fillRect/>
          </a:stretch>
        </p:blipFill>
        <p:spPr>
          <a:xfrm>
            <a:off x="473425" y="249600"/>
            <a:ext cx="1240299" cy="755075"/>
          </a:xfrm>
          <a:prstGeom prst="rect">
            <a:avLst/>
          </a:prstGeom>
          <a:noFill/>
          <a:ln>
            <a:noFill/>
          </a:ln>
        </p:spPr>
      </p:pic>
      <p:sp>
        <p:nvSpPr>
          <p:cNvPr id="288" name="Google Shape;288;p30"/>
          <p:cNvSpPr txBox="1"/>
          <p:nvPr/>
        </p:nvSpPr>
        <p:spPr>
          <a:xfrm>
            <a:off x="760362" y="424046"/>
            <a:ext cx="762000" cy="224100"/>
          </a:xfrm>
          <a:prstGeom prst="rect">
            <a:avLst/>
          </a:prstGeom>
          <a:noFill/>
          <a:ln>
            <a:noFill/>
          </a:ln>
          <a:effectLst>
            <a:outerShdw blurRad="57150" rotWithShape="0" algn="bl" dir="5400000" dist="19050">
              <a:srgbClr val="000000">
                <a:alpha val="5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b="1" lang="en" sz="1200">
                <a:solidFill>
                  <a:srgbClr val="FFFFFF"/>
                </a:solidFill>
              </a:rPr>
              <a:t>PA</a:t>
            </a:r>
            <a:endParaRPr b="1" sz="1200">
              <a:solidFill>
                <a:srgbClr val="FFFFFF"/>
              </a:solidFill>
            </a:endParaRPr>
          </a:p>
        </p:txBody>
      </p:sp>
      <p:graphicFrame>
        <p:nvGraphicFramePr>
          <p:cNvPr id="289" name="Google Shape;289;p30"/>
          <p:cNvGraphicFramePr/>
          <p:nvPr/>
        </p:nvGraphicFramePr>
        <p:xfrm>
          <a:off x="457192" y="1828803"/>
          <a:ext cx="3000000" cy="3000000"/>
        </p:xfrm>
        <a:graphic>
          <a:graphicData uri="http://schemas.openxmlformats.org/drawingml/2006/table">
            <a:tbl>
              <a:tblPr>
                <a:noFill/>
                <a:tableStyleId>{63CE33A9-565E-4B5A-9EE2-FBF6C4CE3CBB}</a:tableStyleId>
              </a:tblPr>
              <a:tblGrid>
                <a:gridCol w="806650"/>
                <a:gridCol w="733525"/>
                <a:gridCol w="3144725"/>
                <a:gridCol w="939425"/>
                <a:gridCol w="931225"/>
                <a:gridCol w="2588475"/>
              </a:tblGrid>
              <a:tr h="126725">
                <a:tc>
                  <a:txBody>
                    <a:bodyPr/>
                    <a:lstStyle/>
                    <a:p>
                      <a:pPr indent="0" lvl="0" marL="0" rtl="0" algn="ctr">
                        <a:spcBef>
                          <a:spcPts val="0"/>
                        </a:spcBef>
                        <a:spcAft>
                          <a:spcPts val="0"/>
                        </a:spcAft>
                        <a:buNone/>
                      </a:pPr>
                      <a:r>
                        <a:rPr b="1" lang="en" sz="1200"/>
                        <a:t>Strand</a:t>
                      </a:r>
                      <a:endParaRPr b="1" sz="1200">
                        <a:solidFill>
                          <a:schemeClr val="dk1"/>
                        </a:solidFill>
                      </a:endParaRPr>
                    </a:p>
                  </a:txBody>
                  <a:tcPr marT="63500" marB="63500" marR="63500" marL="63500" anchor="ctr">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solidFill>
                            <a:srgbClr val="000000"/>
                          </a:solidFill>
                        </a:rPr>
                        <a:t>Topic</a:t>
                      </a:r>
                      <a:endParaRPr b="1" sz="1200">
                        <a:solidFill>
                          <a:srgbClr val="000000"/>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Clr>
                          <a:schemeClr val="dk1"/>
                        </a:buClr>
                        <a:buSzPts val="1100"/>
                        <a:buFont typeface="Arial"/>
                        <a:buNone/>
                      </a:pPr>
                      <a:r>
                        <a:rPr b="1" lang="en" sz="1200">
                          <a:solidFill>
                            <a:schemeClr val="dk1"/>
                          </a:solidFill>
                        </a:rPr>
                        <a:t>Pennsylvania Academic Standards for Science and Technology</a:t>
                      </a:r>
                      <a:endParaRPr b="1" sz="1200">
                        <a:solidFill>
                          <a:schemeClr val="dk1"/>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Unit</a:t>
                      </a:r>
                      <a:endParaRPr b="1"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Grade</a:t>
                      </a:r>
                      <a:endParaRPr b="1"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Lessons</a:t>
                      </a:r>
                      <a:endParaRPr b="1" sz="12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r>
              <a:tr h="126725">
                <a:tc rowSpan="2">
                  <a:txBody>
                    <a:bodyPr/>
                    <a:lstStyle/>
                    <a:p>
                      <a:pPr indent="0" lvl="0" marL="0" rtl="0" algn="ctr">
                        <a:spcBef>
                          <a:spcPts val="0"/>
                        </a:spcBef>
                        <a:spcAft>
                          <a:spcPts val="0"/>
                        </a:spcAft>
                        <a:buNone/>
                      </a:pPr>
                      <a:r>
                        <a:rPr b="1" lang="en" sz="1200">
                          <a:solidFill>
                            <a:schemeClr val="dk1"/>
                          </a:solidFill>
                        </a:rPr>
                        <a:t>Earth &amp; Space Sciences</a:t>
                      </a:r>
                      <a:endParaRPr b="1" sz="1200">
                        <a:solidFill>
                          <a:schemeClr val="dk1"/>
                        </a:solidFill>
                      </a:endParaRPr>
                    </a:p>
                  </a:txBody>
                  <a:tcPr marT="63500" marB="63500" marR="63500" marL="63500" anchor="ctr">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CFE2F3"/>
                    </a:solidFill>
                  </a:tcPr>
                </a:tc>
                <a:tc rowSpan="2">
                  <a:txBody>
                    <a:bodyPr/>
                    <a:lstStyle/>
                    <a:p>
                      <a:pPr indent="0" lvl="0" marL="0" rtl="0" algn="ctr">
                        <a:spcBef>
                          <a:spcPts val="0"/>
                        </a:spcBef>
                        <a:spcAft>
                          <a:spcPts val="0"/>
                        </a:spcAft>
                        <a:buNone/>
                      </a:pPr>
                      <a:r>
                        <a:rPr i="1" lang="en" sz="900"/>
                        <a:t>Origin &amp; Evolution of the Universe</a:t>
                      </a:r>
                      <a:endParaRPr i="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rPr b="1" lang="en" sz="900"/>
                        <a:t>3.3.4.B1 </a:t>
                      </a:r>
                      <a:r>
                        <a:rPr lang="en" sz="900"/>
                        <a:t>Identify planets in our </a:t>
                      </a:r>
                      <a:r>
                        <a:rPr b="1" lang="en" sz="900"/>
                        <a:t>solar system</a:t>
                      </a:r>
                      <a:r>
                        <a:rPr lang="en" sz="900"/>
                        <a:t> and their basic characteristics. Describe the Earth’s place in our </a:t>
                      </a:r>
                      <a:r>
                        <a:rPr b="1" lang="en" sz="900"/>
                        <a:t>solar system</a:t>
                      </a:r>
                      <a:r>
                        <a:rPr lang="en" sz="900"/>
                        <a:t> that includes the Sun (a star), planets, and many moons. Recognize that the universe contains many billions of galaxies and that each </a:t>
                      </a:r>
                      <a:r>
                        <a:rPr b="1" lang="en" sz="900"/>
                        <a:t>galaxy </a:t>
                      </a:r>
                      <a:r>
                        <a:rPr lang="en" sz="900"/>
                        <a:t>contains many billions of stars.</a:t>
                      </a:r>
                      <a:endParaRPr b="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rowSpan="2">
                  <a:txBody>
                    <a:bodyPr/>
                    <a:lstStyle/>
                    <a:p>
                      <a:pPr indent="0" lvl="0" marL="0" rtl="0" algn="ctr">
                        <a:spcBef>
                          <a:spcPts val="0"/>
                        </a:spcBef>
                        <a:spcAft>
                          <a:spcPts val="0"/>
                        </a:spcAft>
                        <a:buNone/>
                      </a:pPr>
                      <a:r>
                        <a:rPr lang="en" sz="1200" u="sng">
                          <a:solidFill>
                            <a:schemeClr val="hlink"/>
                          </a:solidFill>
                          <a:hlinkClick r:id="rId8"/>
                        </a:rPr>
                        <a:t>Spaceship Earth</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rowSpan="2">
                  <a:txBody>
                    <a:bodyPr/>
                    <a:lstStyle/>
                    <a:p>
                      <a:pPr indent="0" lvl="0" marL="0" rtl="0" algn="ctr">
                        <a:spcBef>
                          <a:spcPts val="0"/>
                        </a:spcBef>
                        <a:spcAft>
                          <a:spcPts val="0"/>
                        </a:spcAft>
                        <a:buNone/>
                      </a:pPr>
                      <a:r>
                        <a:rPr lang="en" sz="1200"/>
                        <a:t>Grade 5</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rowSpan="2">
                  <a:txBody>
                    <a:bodyPr/>
                    <a:lstStyle/>
                    <a:p>
                      <a:pPr indent="0" lvl="0" marL="0" rtl="0" algn="l">
                        <a:lnSpc>
                          <a:spcPct val="115000"/>
                        </a:lnSpc>
                        <a:spcBef>
                          <a:spcPts val="0"/>
                        </a:spcBef>
                        <a:spcAft>
                          <a:spcPts val="0"/>
                        </a:spcAft>
                        <a:buNone/>
                      </a:pPr>
                      <a:r>
                        <a:rPr b="1" lang="en" sz="900">
                          <a:solidFill>
                            <a:schemeClr val="dk1"/>
                          </a:solidFill>
                        </a:rPr>
                        <a:t>Lesson</a:t>
                      </a:r>
                      <a:r>
                        <a:rPr b="1" lang="en" sz="900"/>
                        <a:t> 5: </a:t>
                      </a:r>
                      <a:r>
                        <a:rPr lang="en" sz="900"/>
                        <a:t>Why does the Moon change shape?</a:t>
                      </a:r>
                      <a:endParaRPr sz="900"/>
                    </a:p>
                    <a:p>
                      <a:pPr indent="0" lvl="0" marL="0" rtl="0" algn="l">
                        <a:lnSpc>
                          <a:spcPct val="115000"/>
                        </a:lnSpc>
                        <a:spcBef>
                          <a:spcPts val="0"/>
                        </a:spcBef>
                        <a:spcAft>
                          <a:spcPts val="0"/>
                        </a:spcAft>
                        <a:buNone/>
                      </a:pPr>
                      <a:r>
                        <a:rPr b="1" lang="en" sz="900">
                          <a:solidFill>
                            <a:schemeClr val="dk1"/>
                          </a:solidFill>
                        </a:rPr>
                        <a:t>Lesson</a:t>
                      </a:r>
                      <a:r>
                        <a:rPr b="1" lang="en" sz="900"/>
                        <a:t> 6: </a:t>
                      </a:r>
                      <a:r>
                        <a:rPr lang="en" sz="900"/>
                        <a:t>What are the wandering stars?</a:t>
                      </a:r>
                      <a:endParaRPr sz="900">
                        <a:solidFill>
                          <a:schemeClr val="dk1"/>
                        </a:solidFill>
                      </a:endParaRPr>
                    </a:p>
                    <a:p>
                      <a:pPr indent="0" lvl="0" marL="0" rtl="0" algn="l">
                        <a:lnSpc>
                          <a:spcPct val="115000"/>
                        </a:lnSpc>
                        <a:spcBef>
                          <a:spcPts val="0"/>
                        </a:spcBef>
                        <a:spcAft>
                          <a:spcPts val="0"/>
                        </a:spcAft>
                        <a:buNone/>
                      </a:pPr>
                      <a:r>
                        <a:rPr b="1" lang="en" sz="900">
                          <a:solidFill>
                            <a:schemeClr val="dk1"/>
                          </a:solidFill>
                        </a:rPr>
                        <a:t>Lesson 7: </a:t>
                      </a:r>
                      <a:r>
                        <a:rPr lang="en" sz="900">
                          <a:solidFill>
                            <a:schemeClr val="dk1"/>
                          </a:solidFill>
                        </a:rPr>
                        <a:t>Why is gravity different on other planets?</a:t>
                      </a:r>
                      <a:endParaRPr sz="900"/>
                    </a:p>
                    <a:p>
                      <a:pPr indent="0" lvl="0" marL="0" rtl="0" algn="l">
                        <a:lnSpc>
                          <a:spcPct val="115000"/>
                        </a:lnSpc>
                        <a:spcBef>
                          <a:spcPts val="0"/>
                        </a:spcBef>
                        <a:spcAft>
                          <a:spcPts val="0"/>
                        </a:spcAft>
                        <a:buNone/>
                      </a:pPr>
                      <a:r>
                        <a:rPr b="1" lang="en" sz="900">
                          <a:solidFill>
                            <a:schemeClr val="dk1"/>
                          </a:solidFill>
                        </a:rPr>
                        <a:t>Lesson</a:t>
                      </a:r>
                      <a:r>
                        <a:rPr b="1" lang="en" sz="900"/>
                        <a:t> 8: </a:t>
                      </a:r>
                      <a:r>
                        <a:rPr lang="en" sz="900"/>
                        <a:t>Could there be life on other planets?</a:t>
                      </a:r>
                      <a:endParaRPr b="1" sz="9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126725">
                <a:tc vMerge="1"/>
                <a:tc vMerge="1"/>
                <a:tc>
                  <a:txBody>
                    <a:bodyPr/>
                    <a:lstStyle/>
                    <a:p>
                      <a:pPr indent="0" lvl="0" marL="0" rtl="0" algn="l">
                        <a:spcBef>
                          <a:spcPts val="0"/>
                        </a:spcBef>
                        <a:spcAft>
                          <a:spcPts val="0"/>
                        </a:spcAft>
                        <a:buNone/>
                      </a:pPr>
                      <a:r>
                        <a:rPr b="1" lang="en" sz="900"/>
                        <a:t>3.3.4.B2 Unifying Themes (Scales): </a:t>
                      </a:r>
                      <a:r>
                        <a:rPr lang="en" sz="900"/>
                        <a:t>Know the basic characteristics and uses of telescopes. </a:t>
                      </a:r>
                      <a:r>
                        <a:rPr b="1" lang="en" sz="900"/>
                        <a:t>(Patterns/ Phases):</a:t>
                      </a:r>
                      <a:r>
                        <a:rPr lang="en" sz="900"/>
                        <a:t> Identify major lunar phases. </a:t>
                      </a:r>
                      <a:r>
                        <a:rPr b="1" lang="en" sz="900"/>
                        <a:t>(Patterns): </a:t>
                      </a:r>
                      <a:r>
                        <a:rPr lang="en" sz="900"/>
                        <a:t>Explain time (days, seasons) using </a:t>
                      </a:r>
                      <a:r>
                        <a:rPr b="1" lang="en" sz="900"/>
                        <a:t>solar system</a:t>
                      </a:r>
                      <a:r>
                        <a:rPr lang="en" sz="900"/>
                        <a:t> motions.</a:t>
                      </a:r>
                      <a:endParaRPr b="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vMerge="1"/>
                <a:tc vMerge="1"/>
                <a:tc vMerge="1"/>
              </a:tr>
              <a:tr h="126725">
                <a:tc rowSpan="5">
                  <a:txBody>
                    <a:bodyPr/>
                    <a:lstStyle/>
                    <a:p>
                      <a:pPr indent="0" lvl="0" marL="0" rtl="0" algn="ctr">
                        <a:spcBef>
                          <a:spcPts val="0"/>
                        </a:spcBef>
                        <a:spcAft>
                          <a:spcPts val="0"/>
                        </a:spcAft>
                        <a:buNone/>
                      </a:pPr>
                      <a:r>
                        <a:rPr b="1" lang="en" sz="1200">
                          <a:solidFill>
                            <a:schemeClr val="dk1"/>
                          </a:solidFill>
                        </a:rPr>
                        <a:t>Physical Science</a:t>
                      </a:r>
                      <a:endParaRPr b="1" sz="1200"/>
                    </a:p>
                  </a:txBody>
                  <a:tcPr marT="63500" marB="63500" marR="63500" marL="63500" anchor="ctr">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CFE2F3"/>
                    </a:solidFill>
                  </a:tcPr>
                </a:tc>
                <a:tc rowSpan="5">
                  <a:txBody>
                    <a:bodyPr/>
                    <a:lstStyle/>
                    <a:p>
                      <a:pPr indent="0" lvl="0" marL="0" rtl="0" algn="ctr">
                        <a:spcBef>
                          <a:spcPts val="0"/>
                        </a:spcBef>
                        <a:spcAft>
                          <a:spcPts val="0"/>
                        </a:spcAft>
                        <a:buNone/>
                      </a:pPr>
                      <a:r>
                        <a:rPr i="1" lang="en" sz="900"/>
                        <a:t>Chemistry</a:t>
                      </a:r>
                      <a:endParaRPr i="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rPr b="1" lang="en" sz="900"/>
                        <a:t>3.2.4.A1 </a:t>
                      </a:r>
                      <a:r>
                        <a:rPr lang="en" sz="900"/>
                        <a:t>Identify and classify objects based on their observable and measurable physical properties. Compare and contrast solids, liquids, and gases based on their properties.</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rowSpan="5">
                  <a:txBody>
                    <a:bodyPr/>
                    <a:lstStyle/>
                    <a:p>
                      <a:pPr indent="0" lvl="0" marL="0" rtl="0" algn="ctr">
                        <a:spcBef>
                          <a:spcPts val="0"/>
                        </a:spcBef>
                        <a:spcAft>
                          <a:spcPts val="0"/>
                        </a:spcAft>
                        <a:buClr>
                          <a:schemeClr val="dk1"/>
                        </a:buClr>
                        <a:buSzPts val="1100"/>
                        <a:buFont typeface="Arial"/>
                        <a:buNone/>
                      </a:pPr>
                      <a:r>
                        <a:rPr lang="en" sz="1200" u="sng">
                          <a:solidFill>
                            <a:schemeClr val="accent3"/>
                          </a:solidFill>
                          <a:hlinkClick r:id="rId9">
                            <a:extLst>
                              <a:ext uri="{A12FA001-AC4F-418D-AE19-62706E023703}">
                                <ahyp:hlinkClr val="tx"/>
                              </a:ext>
                            </a:extLst>
                          </a:hlinkClick>
                        </a:rPr>
                        <a:t>Watery Planet</a:t>
                      </a:r>
                      <a:endParaRPr sz="1200">
                        <a:solidFill>
                          <a:schemeClr val="dk1"/>
                        </a:solidFill>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rPr lang="en" sz="1200" u="sng">
                          <a:solidFill>
                            <a:schemeClr val="hlink"/>
                          </a:solidFill>
                          <a:hlinkClick r:id="rId10"/>
                        </a:rPr>
                        <a:t>Chemical Magic</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rowSpan="5">
                  <a:txBody>
                    <a:bodyPr/>
                    <a:lstStyle/>
                    <a:p>
                      <a:pPr indent="0" lvl="0" marL="0" rtl="0" algn="ctr">
                        <a:spcBef>
                          <a:spcPts val="0"/>
                        </a:spcBef>
                        <a:spcAft>
                          <a:spcPts val="0"/>
                        </a:spcAft>
                        <a:buClr>
                          <a:schemeClr val="dk1"/>
                        </a:buClr>
                        <a:buSzPts val="1100"/>
                        <a:buFont typeface="Arial"/>
                        <a:buNone/>
                      </a:pPr>
                      <a:r>
                        <a:rPr lang="en" sz="1200">
                          <a:solidFill>
                            <a:schemeClr val="dk1"/>
                          </a:solidFill>
                        </a:rPr>
                        <a:t>Grade 5</a:t>
                      </a:r>
                      <a:endParaRPr sz="1200">
                        <a:solidFill>
                          <a:schemeClr val="dk1"/>
                        </a:solidFill>
                      </a:endParaRPr>
                    </a:p>
                    <a:p>
                      <a:pPr indent="0" lvl="0" marL="0" rtl="0" algn="ctr">
                        <a:spcBef>
                          <a:spcPts val="0"/>
                        </a:spcBef>
                        <a:spcAft>
                          <a:spcPts val="0"/>
                        </a:spcAft>
                        <a:buNone/>
                      </a:pPr>
                      <a:r>
                        <a:t/>
                      </a:r>
                      <a:endParaRPr sz="1200"/>
                    </a:p>
                    <a:p>
                      <a:pPr indent="0" lvl="0" marL="0" rtl="0" algn="ctr">
                        <a:spcBef>
                          <a:spcPts val="0"/>
                        </a:spcBef>
                        <a:spcAft>
                          <a:spcPts val="0"/>
                        </a:spcAft>
                        <a:buNone/>
                      </a:pPr>
                      <a:r>
                        <a:t/>
                      </a:r>
                      <a:endParaRPr sz="1200"/>
                    </a:p>
                    <a:p>
                      <a:pPr indent="0" lvl="0" marL="0" rtl="0" algn="ctr">
                        <a:spcBef>
                          <a:spcPts val="0"/>
                        </a:spcBef>
                        <a:spcAft>
                          <a:spcPts val="0"/>
                        </a:spcAft>
                        <a:buNone/>
                      </a:pPr>
                      <a:r>
                        <a:t/>
                      </a:r>
                      <a:endParaRPr sz="1200"/>
                    </a:p>
                    <a:p>
                      <a:pPr indent="0" lvl="0" marL="0" rtl="0" algn="ctr">
                        <a:spcBef>
                          <a:spcPts val="0"/>
                        </a:spcBef>
                        <a:spcAft>
                          <a:spcPts val="0"/>
                        </a:spcAft>
                        <a:buNone/>
                      </a:pPr>
                      <a:r>
                        <a:t/>
                      </a:r>
                      <a:endParaRPr sz="1200"/>
                    </a:p>
                    <a:p>
                      <a:pPr indent="0" lvl="0" marL="0" rtl="0" algn="ctr">
                        <a:spcBef>
                          <a:spcPts val="0"/>
                        </a:spcBef>
                        <a:spcAft>
                          <a:spcPts val="0"/>
                        </a:spcAft>
                        <a:buNone/>
                      </a:pPr>
                      <a:r>
                        <a:t/>
                      </a:r>
                      <a:endParaRPr sz="1200"/>
                    </a:p>
                    <a:p>
                      <a:pPr indent="0" lvl="0" marL="0" rtl="0" algn="ctr">
                        <a:spcBef>
                          <a:spcPts val="0"/>
                        </a:spcBef>
                        <a:spcAft>
                          <a:spcPts val="0"/>
                        </a:spcAft>
                        <a:buNone/>
                      </a:pPr>
                      <a:r>
                        <a:t/>
                      </a:r>
                      <a:endParaRPr sz="1200"/>
                    </a:p>
                    <a:p>
                      <a:pPr indent="0" lvl="0" marL="0" rtl="0" algn="ctr">
                        <a:spcBef>
                          <a:spcPts val="0"/>
                        </a:spcBef>
                        <a:spcAft>
                          <a:spcPts val="0"/>
                        </a:spcAft>
                        <a:buNone/>
                      </a:pPr>
                      <a:r>
                        <a:t/>
                      </a:r>
                      <a:endParaRPr sz="1200"/>
                    </a:p>
                    <a:p>
                      <a:pPr indent="0" lvl="0" marL="0" rtl="0" algn="ctr">
                        <a:spcBef>
                          <a:spcPts val="0"/>
                        </a:spcBef>
                        <a:spcAft>
                          <a:spcPts val="0"/>
                        </a:spcAft>
                        <a:buNone/>
                      </a:pPr>
                      <a:r>
                        <a:rPr lang="en" sz="1200"/>
                        <a:t>Grade 5</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rowSpan="5">
                  <a:txBody>
                    <a:bodyPr/>
                    <a:lstStyle/>
                    <a:p>
                      <a:pPr indent="0" lvl="0" marL="0" rtl="0" algn="l">
                        <a:lnSpc>
                          <a:spcPct val="115000"/>
                        </a:lnSpc>
                        <a:spcBef>
                          <a:spcPts val="0"/>
                        </a:spcBef>
                        <a:spcAft>
                          <a:spcPts val="0"/>
                        </a:spcAft>
                        <a:buClr>
                          <a:schemeClr val="dk1"/>
                        </a:buClr>
                        <a:buSzPts val="1100"/>
                        <a:buFont typeface="Arial"/>
                        <a:buNone/>
                      </a:pPr>
                      <a:r>
                        <a:rPr b="1" lang="en" sz="900">
                          <a:solidFill>
                            <a:schemeClr val="dk1"/>
                          </a:solidFill>
                        </a:rPr>
                        <a:t>Lesson 2: </a:t>
                      </a:r>
                      <a:r>
                        <a:rPr lang="en" sz="900">
                          <a:solidFill>
                            <a:schemeClr val="dk1"/>
                          </a:solidFill>
                        </a:rPr>
                        <a:t>How much salt is in the ocean?</a:t>
                      </a:r>
                      <a:endParaRPr b="1" sz="900">
                        <a:solidFill>
                          <a:schemeClr val="dk1"/>
                        </a:solidFill>
                      </a:endParaRPr>
                    </a:p>
                    <a:p>
                      <a:pPr indent="0" lvl="0" marL="0" rtl="0" algn="l">
                        <a:lnSpc>
                          <a:spcPct val="115000"/>
                        </a:lnSpc>
                        <a:spcBef>
                          <a:spcPts val="0"/>
                        </a:spcBef>
                        <a:spcAft>
                          <a:spcPts val="0"/>
                        </a:spcAft>
                        <a:buNone/>
                      </a:pPr>
                      <a:r>
                        <a:t/>
                      </a:r>
                      <a:endParaRPr b="1" sz="900">
                        <a:solidFill>
                          <a:schemeClr val="dk1"/>
                        </a:solidFill>
                      </a:endParaRPr>
                    </a:p>
                    <a:p>
                      <a:pPr indent="0" lvl="0" marL="0" rtl="0" algn="l">
                        <a:lnSpc>
                          <a:spcPct val="115000"/>
                        </a:lnSpc>
                        <a:spcBef>
                          <a:spcPts val="0"/>
                        </a:spcBef>
                        <a:spcAft>
                          <a:spcPts val="0"/>
                        </a:spcAft>
                        <a:buNone/>
                      </a:pPr>
                      <a:r>
                        <a:t/>
                      </a:r>
                      <a:endParaRPr b="1" sz="900">
                        <a:solidFill>
                          <a:schemeClr val="dk1"/>
                        </a:solidFill>
                      </a:endParaRPr>
                    </a:p>
                    <a:p>
                      <a:pPr indent="0" lvl="0" marL="0" rtl="0" algn="l">
                        <a:lnSpc>
                          <a:spcPct val="115000"/>
                        </a:lnSpc>
                        <a:spcBef>
                          <a:spcPts val="0"/>
                        </a:spcBef>
                        <a:spcAft>
                          <a:spcPts val="0"/>
                        </a:spcAft>
                        <a:buNone/>
                      </a:pPr>
                      <a:r>
                        <a:rPr b="1" lang="en" sz="900">
                          <a:solidFill>
                            <a:schemeClr val="dk1"/>
                          </a:solidFill>
                        </a:rPr>
                        <a:t>Lesson</a:t>
                      </a:r>
                      <a:r>
                        <a:rPr b="1" lang="en" sz="900"/>
                        <a:t> 1: </a:t>
                      </a:r>
                      <a:r>
                        <a:rPr lang="en" sz="900"/>
                        <a:t>Are magic potions real?</a:t>
                      </a:r>
                      <a:endParaRPr sz="900"/>
                    </a:p>
                    <a:p>
                      <a:pPr indent="0" lvl="0" marL="0" rtl="0" algn="l">
                        <a:lnSpc>
                          <a:spcPct val="115000"/>
                        </a:lnSpc>
                        <a:spcBef>
                          <a:spcPts val="0"/>
                        </a:spcBef>
                        <a:spcAft>
                          <a:spcPts val="0"/>
                        </a:spcAft>
                        <a:buNone/>
                      </a:pPr>
                      <a:r>
                        <a:rPr b="1" lang="en" sz="900">
                          <a:solidFill>
                            <a:schemeClr val="dk1"/>
                          </a:solidFill>
                        </a:rPr>
                        <a:t>Lesson</a:t>
                      </a:r>
                      <a:r>
                        <a:rPr b="1" lang="en" sz="900"/>
                        <a:t> 2: </a:t>
                      </a:r>
                      <a:r>
                        <a:rPr lang="en" sz="900"/>
                        <a:t>Could you transform something worthless into gold?</a:t>
                      </a:r>
                      <a:endParaRPr sz="900"/>
                    </a:p>
                    <a:p>
                      <a:pPr indent="0" lvl="0" marL="0" rtl="0" algn="l">
                        <a:lnSpc>
                          <a:spcPct val="115000"/>
                        </a:lnSpc>
                        <a:spcBef>
                          <a:spcPts val="0"/>
                        </a:spcBef>
                        <a:spcAft>
                          <a:spcPts val="0"/>
                        </a:spcAft>
                        <a:buNone/>
                      </a:pPr>
                      <a:r>
                        <a:rPr b="1" lang="en" sz="900">
                          <a:solidFill>
                            <a:schemeClr val="dk1"/>
                          </a:solidFill>
                        </a:rPr>
                        <a:t>Lesson</a:t>
                      </a:r>
                      <a:r>
                        <a:rPr b="1" lang="en" sz="900"/>
                        <a:t> 3: </a:t>
                      </a:r>
                      <a:r>
                        <a:rPr lang="en" sz="900"/>
                        <a:t>What would happen if you drank a glass of acid?</a:t>
                      </a:r>
                      <a:endParaRPr sz="900"/>
                    </a:p>
                    <a:p>
                      <a:pPr indent="0" lvl="0" marL="0" rtl="0" algn="l">
                        <a:lnSpc>
                          <a:spcPct val="115000"/>
                        </a:lnSpc>
                        <a:spcBef>
                          <a:spcPts val="0"/>
                        </a:spcBef>
                        <a:spcAft>
                          <a:spcPts val="0"/>
                        </a:spcAft>
                        <a:buNone/>
                      </a:pPr>
                      <a:r>
                        <a:rPr b="1" lang="en" sz="900">
                          <a:solidFill>
                            <a:schemeClr val="dk1"/>
                          </a:solidFill>
                        </a:rPr>
                        <a:t>Lesson</a:t>
                      </a:r>
                      <a:r>
                        <a:rPr b="1" lang="en" sz="900"/>
                        <a:t> 4: </a:t>
                      </a:r>
                      <a:r>
                        <a:rPr lang="en" sz="900"/>
                        <a:t>What do fireworks, rubber, and silly putty have in common?</a:t>
                      </a:r>
                      <a:endParaRPr sz="900"/>
                    </a:p>
                    <a:p>
                      <a:pPr indent="0" lvl="0" marL="0" rtl="0" algn="l">
                        <a:lnSpc>
                          <a:spcPct val="115000"/>
                        </a:lnSpc>
                        <a:spcBef>
                          <a:spcPts val="0"/>
                        </a:spcBef>
                        <a:spcAft>
                          <a:spcPts val="0"/>
                        </a:spcAft>
                        <a:buNone/>
                      </a:pPr>
                      <a:r>
                        <a:rPr b="1" lang="en" sz="900">
                          <a:solidFill>
                            <a:schemeClr val="dk1"/>
                          </a:solidFill>
                        </a:rPr>
                        <a:t>Lesson</a:t>
                      </a:r>
                      <a:r>
                        <a:rPr b="1" lang="en" sz="900"/>
                        <a:t> 5: </a:t>
                      </a:r>
                      <a:r>
                        <a:rPr lang="en" sz="900"/>
                        <a:t>Why do some things explode?</a:t>
                      </a:r>
                      <a:endParaRPr sz="9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126725">
                <a:tc vMerge="1"/>
                <a:tc vMerge="1"/>
                <a:tc>
                  <a:txBody>
                    <a:bodyPr/>
                    <a:lstStyle/>
                    <a:p>
                      <a:pPr indent="0" lvl="0" marL="0" rtl="0" algn="l">
                        <a:spcBef>
                          <a:spcPts val="0"/>
                        </a:spcBef>
                        <a:spcAft>
                          <a:spcPts val="0"/>
                        </a:spcAft>
                        <a:buNone/>
                      </a:pPr>
                      <a:r>
                        <a:rPr b="1" lang="en" sz="900"/>
                        <a:t>3.2.4.A2 </a:t>
                      </a:r>
                      <a:r>
                        <a:rPr lang="en" sz="900"/>
                        <a:t>Demonstrate that materials are composed of parts that are too small to be seen without magnification.</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vMerge="1"/>
                <a:tc vMerge="1"/>
                <a:tc vMerge="1"/>
              </a:tr>
              <a:tr h="126725">
                <a:tc vMerge="1"/>
                <a:tc vMerge="1"/>
                <a:tc>
                  <a:txBody>
                    <a:bodyPr/>
                    <a:lstStyle/>
                    <a:p>
                      <a:pPr indent="0" lvl="0" marL="0" rtl="0" algn="l">
                        <a:spcBef>
                          <a:spcPts val="0"/>
                        </a:spcBef>
                        <a:spcAft>
                          <a:spcPts val="0"/>
                        </a:spcAft>
                        <a:buNone/>
                      </a:pPr>
                      <a:r>
                        <a:rPr b="1" lang="en" sz="900"/>
                        <a:t>3.2.4.A3 </a:t>
                      </a:r>
                      <a:r>
                        <a:rPr lang="en" sz="900"/>
                        <a:t>Demonstrate the conservation of </a:t>
                      </a:r>
                      <a:r>
                        <a:rPr b="1" lang="en" sz="900"/>
                        <a:t>mass</a:t>
                      </a:r>
                      <a:r>
                        <a:rPr lang="en" sz="900"/>
                        <a:t> during physical changes such as melting or freezing.</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vMerge="1"/>
                <a:tc vMerge="1"/>
                <a:tc vMerge="1"/>
              </a:tr>
              <a:tr h="126725">
                <a:tc vMerge="1"/>
                <a:tc vMerge="1"/>
                <a:tc>
                  <a:txBody>
                    <a:bodyPr/>
                    <a:lstStyle/>
                    <a:p>
                      <a:pPr indent="0" lvl="0" marL="0" rtl="0" algn="l">
                        <a:spcBef>
                          <a:spcPts val="0"/>
                        </a:spcBef>
                        <a:spcAft>
                          <a:spcPts val="0"/>
                        </a:spcAft>
                        <a:buNone/>
                      </a:pPr>
                      <a:r>
                        <a:rPr b="1" lang="en" sz="900"/>
                        <a:t>3.2.4.A4 </a:t>
                      </a:r>
                      <a:r>
                        <a:rPr lang="en" sz="900"/>
                        <a:t>Recognize that combining two or more substances may make new materials with different properties.</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vMerge="1"/>
                <a:tc vMerge="1"/>
                <a:tc vMerge="1"/>
              </a:tr>
              <a:tr h="126725">
                <a:tc vMerge="1"/>
                <a:tc vMerge="1"/>
                <a:tc>
                  <a:txBody>
                    <a:bodyPr/>
                    <a:lstStyle/>
                    <a:p>
                      <a:pPr indent="0" lvl="0" marL="0" rtl="0" algn="l">
                        <a:spcBef>
                          <a:spcPts val="0"/>
                        </a:spcBef>
                        <a:spcAft>
                          <a:spcPts val="0"/>
                        </a:spcAft>
                        <a:buNone/>
                      </a:pPr>
                      <a:r>
                        <a:rPr b="1" lang="en" sz="900"/>
                        <a:t>3.2.4.A5 Unifying Themes (Models): </a:t>
                      </a:r>
                      <a:r>
                        <a:rPr lang="en" sz="900"/>
                        <a:t>Use models to demonstrate the physical change as water goes from liquid to ice and from liquid to vapor.</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vMerge="1"/>
                <a:tc vMerge="1"/>
                <a:tc vMerge="1"/>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3" name="Shape 293"/>
        <p:cNvGrpSpPr/>
        <p:nvPr/>
      </p:nvGrpSpPr>
      <p:grpSpPr>
        <a:xfrm>
          <a:off x="0" y="0"/>
          <a:ext cx="0" cy="0"/>
          <a:chOff x="0" y="0"/>
          <a:chExt cx="0" cy="0"/>
        </a:xfrm>
      </p:grpSpPr>
      <p:sp>
        <p:nvSpPr>
          <p:cNvPr id="294" name="Google Shape;294;p31"/>
          <p:cNvSpPr txBox="1"/>
          <p:nvPr/>
        </p:nvSpPr>
        <p:spPr>
          <a:xfrm>
            <a:off x="2164300" y="356700"/>
            <a:ext cx="7652700" cy="453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800">
                <a:solidFill>
                  <a:srgbClr val="674EA7"/>
                </a:solidFill>
                <a:highlight>
                  <a:schemeClr val="lt1"/>
                </a:highlight>
                <a:latin typeface="Nunito"/>
                <a:ea typeface="Nunito"/>
                <a:cs typeface="Nunito"/>
                <a:sym typeface="Nunito"/>
              </a:rPr>
              <a:t>Grade 4, continued</a:t>
            </a:r>
            <a:endParaRPr b="1" sz="1800">
              <a:solidFill>
                <a:srgbClr val="521B99"/>
              </a:solidFill>
              <a:latin typeface="Nunito"/>
              <a:ea typeface="Nunito"/>
              <a:cs typeface="Nunito"/>
              <a:sym typeface="Nunito"/>
            </a:endParaRPr>
          </a:p>
        </p:txBody>
      </p:sp>
      <p:pic>
        <p:nvPicPr>
          <p:cNvPr id="295" name="Google Shape;295;p31"/>
          <p:cNvPicPr preferRelativeResize="0"/>
          <p:nvPr/>
        </p:nvPicPr>
        <p:blipFill rotWithShape="1">
          <a:blip r:embed="rId3">
            <a:alphaModFix/>
          </a:blip>
          <a:srcRect b="0" l="0" r="0" t="0"/>
          <a:stretch/>
        </p:blipFill>
        <p:spPr>
          <a:xfrm>
            <a:off x="488525" y="1217149"/>
            <a:ext cx="1240300" cy="289775"/>
          </a:xfrm>
          <a:prstGeom prst="rect">
            <a:avLst/>
          </a:prstGeom>
          <a:noFill/>
          <a:ln>
            <a:noFill/>
          </a:ln>
        </p:spPr>
      </p:pic>
      <p:cxnSp>
        <p:nvCxnSpPr>
          <p:cNvPr id="296" name="Google Shape;296;p31"/>
          <p:cNvCxnSpPr/>
          <p:nvPr/>
        </p:nvCxnSpPr>
        <p:spPr>
          <a:xfrm>
            <a:off x="1997375" y="249600"/>
            <a:ext cx="0" cy="1273800"/>
          </a:xfrm>
          <a:prstGeom prst="straightConnector1">
            <a:avLst/>
          </a:prstGeom>
          <a:noFill/>
          <a:ln cap="flat" cmpd="sng" w="38100">
            <a:solidFill>
              <a:srgbClr val="674EA7"/>
            </a:solidFill>
            <a:prstDash val="solid"/>
            <a:round/>
            <a:headEnd len="med" w="med" type="none"/>
            <a:tailEnd len="med" w="med" type="none"/>
          </a:ln>
        </p:spPr>
      </p:cxnSp>
      <p:pic>
        <p:nvPicPr>
          <p:cNvPr id="297" name="Google Shape;297;p31"/>
          <p:cNvPicPr preferRelativeResize="0"/>
          <p:nvPr/>
        </p:nvPicPr>
        <p:blipFill rotWithShape="1">
          <a:blip r:embed="rId4">
            <a:alphaModFix/>
          </a:blip>
          <a:srcRect b="0" l="0" r="0" t="0"/>
          <a:stretch/>
        </p:blipFill>
        <p:spPr>
          <a:xfrm>
            <a:off x="4529138" y="7216325"/>
            <a:ext cx="1000125" cy="257175"/>
          </a:xfrm>
          <a:prstGeom prst="rect">
            <a:avLst/>
          </a:prstGeom>
          <a:noFill/>
          <a:ln>
            <a:noFill/>
          </a:ln>
        </p:spPr>
      </p:pic>
      <p:sp>
        <p:nvSpPr>
          <p:cNvPr id="298" name="Google Shape;298;p31"/>
          <p:cNvSpPr txBox="1"/>
          <p:nvPr/>
        </p:nvSpPr>
        <p:spPr>
          <a:xfrm>
            <a:off x="393775" y="7172900"/>
            <a:ext cx="3620400" cy="68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u="sng">
                <a:solidFill>
                  <a:srgbClr val="1155CC"/>
                </a:solidFill>
                <a:hlinkClick r:id="rId5">
                  <a:extLst>
                    <a:ext uri="{A12FA001-AC4F-418D-AE19-62706E023703}">
                      <ahyp:hlinkClr val="tx"/>
                    </a:ext>
                  </a:extLst>
                </a:hlinkClick>
              </a:rPr>
              <a:t>https://mysteryscience.com/docs/pennsylvania</a:t>
            </a:r>
            <a:endParaRPr sz="1100"/>
          </a:p>
        </p:txBody>
      </p:sp>
      <p:sp>
        <p:nvSpPr>
          <p:cNvPr id="299" name="Google Shape;299;p31"/>
          <p:cNvSpPr txBox="1"/>
          <p:nvPr/>
        </p:nvSpPr>
        <p:spPr>
          <a:xfrm>
            <a:off x="2185900" y="718850"/>
            <a:ext cx="7432800" cy="58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100">
                <a:solidFill>
                  <a:schemeClr val="dk1"/>
                </a:solidFill>
              </a:rPr>
              <a:t>Mystery Science aligns to the Pennsylvania Academic Standards for Science and Technology. The core </a:t>
            </a:r>
            <a:r>
              <a:rPr lang="en" sz="1100">
                <a:solidFill>
                  <a:schemeClr val="dk1"/>
                </a:solidFill>
                <a:highlight>
                  <a:schemeClr val="lt1"/>
                </a:highlight>
              </a:rPr>
              <a:t>lesson (exploration &amp; activity) is designed to take one hour per week. Extensions can expand upon each lesson. </a:t>
            </a:r>
            <a:r>
              <a:rPr lang="en" sz="1100">
                <a:solidFill>
                  <a:schemeClr val="dk1"/>
                </a:solidFill>
              </a:rPr>
              <a:t>To view each lesson’s alignment to 3 dimensional learning (disciplinary core ideas, science and engineering practices, and crosscutting concepts) view our </a:t>
            </a:r>
            <a:r>
              <a:rPr lang="en" sz="1100" u="sng">
                <a:solidFill>
                  <a:schemeClr val="accent3"/>
                </a:solidFill>
                <a:hlinkClick r:id="rId6">
                  <a:extLst>
                    <a:ext uri="{A12FA001-AC4F-418D-AE19-62706E023703}">
                      <ahyp:hlinkClr val="tx"/>
                    </a:ext>
                  </a:extLst>
                </a:hlinkClick>
              </a:rPr>
              <a:t>NGSS Alignment </a:t>
            </a:r>
            <a:r>
              <a:rPr lang="en" sz="1100">
                <a:solidFill>
                  <a:schemeClr val="dk1"/>
                </a:solidFill>
              </a:rPr>
              <a:t>document. </a:t>
            </a:r>
            <a:r>
              <a:rPr lang="en" sz="1100">
                <a:solidFill>
                  <a:schemeClr val="dk1"/>
                </a:solidFill>
                <a:highlight>
                  <a:schemeClr val="lt1"/>
                </a:highlight>
              </a:rPr>
              <a:t>Mini-lessons are 5-minute videos that answer K-5 student questions and can be used as a jumping off point to engage learners for a full lesson planned by the teacher.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p:txBody>
      </p:sp>
      <p:pic>
        <p:nvPicPr>
          <p:cNvPr id="300" name="Google Shape;300;p31"/>
          <p:cNvPicPr preferRelativeResize="0"/>
          <p:nvPr/>
        </p:nvPicPr>
        <p:blipFill>
          <a:blip r:embed="rId7">
            <a:alphaModFix/>
          </a:blip>
          <a:stretch>
            <a:fillRect/>
          </a:stretch>
        </p:blipFill>
        <p:spPr>
          <a:xfrm>
            <a:off x="473425" y="249600"/>
            <a:ext cx="1240299" cy="755075"/>
          </a:xfrm>
          <a:prstGeom prst="rect">
            <a:avLst/>
          </a:prstGeom>
          <a:noFill/>
          <a:ln>
            <a:noFill/>
          </a:ln>
        </p:spPr>
      </p:pic>
      <p:sp>
        <p:nvSpPr>
          <p:cNvPr id="301" name="Google Shape;301;p31"/>
          <p:cNvSpPr txBox="1"/>
          <p:nvPr/>
        </p:nvSpPr>
        <p:spPr>
          <a:xfrm>
            <a:off x="760362" y="424046"/>
            <a:ext cx="762000" cy="224100"/>
          </a:xfrm>
          <a:prstGeom prst="rect">
            <a:avLst/>
          </a:prstGeom>
          <a:noFill/>
          <a:ln>
            <a:noFill/>
          </a:ln>
          <a:effectLst>
            <a:outerShdw blurRad="57150" rotWithShape="0" algn="bl" dir="5400000" dist="19050">
              <a:srgbClr val="000000">
                <a:alpha val="5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b="1" lang="en" sz="1200">
                <a:solidFill>
                  <a:srgbClr val="FFFFFF"/>
                </a:solidFill>
              </a:rPr>
              <a:t>PA</a:t>
            </a:r>
            <a:endParaRPr b="1" sz="1200">
              <a:solidFill>
                <a:srgbClr val="FFFFFF"/>
              </a:solidFill>
            </a:endParaRPr>
          </a:p>
        </p:txBody>
      </p:sp>
      <p:graphicFrame>
        <p:nvGraphicFramePr>
          <p:cNvPr id="302" name="Google Shape;302;p31"/>
          <p:cNvGraphicFramePr/>
          <p:nvPr/>
        </p:nvGraphicFramePr>
        <p:xfrm>
          <a:off x="457192" y="1828803"/>
          <a:ext cx="3000000" cy="3000000"/>
        </p:xfrm>
        <a:graphic>
          <a:graphicData uri="http://schemas.openxmlformats.org/drawingml/2006/table">
            <a:tbl>
              <a:tblPr>
                <a:noFill/>
                <a:tableStyleId>{63CE33A9-565E-4B5A-9EE2-FBF6C4CE3CBB}</a:tableStyleId>
              </a:tblPr>
              <a:tblGrid>
                <a:gridCol w="890525"/>
                <a:gridCol w="530700"/>
                <a:gridCol w="2611525"/>
                <a:gridCol w="1078525"/>
                <a:gridCol w="1208050"/>
                <a:gridCol w="2824675"/>
              </a:tblGrid>
              <a:tr h="126725">
                <a:tc>
                  <a:txBody>
                    <a:bodyPr/>
                    <a:lstStyle/>
                    <a:p>
                      <a:pPr indent="0" lvl="0" marL="0" rtl="0" algn="ctr">
                        <a:spcBef>
                          <a:spcPts val="0"/>
                        </a:spcBef>
                        <a:spcAft>
                          <a:spcPts val="0"/>
                        </a:spcAft>
                        <a:buNone/>
                      </a:pPr>
                      <a:r>
                        <a:rPr b="1" lang="en" sz="1200"/>
                        <a:t>Strand</a:t>
                      </a:r>
                      <a:endParaRPr b="1" sz="1200">
                        <a:solidFill>
                          <a:schemeClr val="dk1"/>
                        </a:solidFill>
                      </a:endParaRPr>
                    </a:p>
                  </a:txBody>
                  <a:tcPr marT="63500" marB="63500" marR="63500" marL="63500" anchor="ctr">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solidFill>
                            <a:srgbClr val="000000"/>
                          </a:solidFill>
                        </a:rPr>
                        <a:t>Topic</a:t>
                      </a:r>
                      <a:endParaRPr b="1" sz="1200">
                        <a:solidFill>
                          <a:srgbClr val="000000"/>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Clr>
                          <a:schemeClr val="dk1"/>
                        </a:buClr>
                        <a:buSzPts val="1100"/>
                        <a:buFont typeface="Arial"/>
                        <a:buNone/>
                      </a:pPr>
                      <a:r>
                        <a:rPr b="1" lang="en" sz="1200">
                          <a:solidFill>
                            <a:schemeClr val="dk1"/>
                          </a:solidFill>
                        </a:rPr>
                        <a:t>Pennsylvania Academic Standards for Science and Technology</a:t>
                      </a:r>
                      <a:endParaRPr b="1" sz="1200">
                        <a:solidFill>
                          <a:schemeClr val="dk1"/>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Unit</a:t>
                      </a:r>
                      <a:endParaRPr b="1"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Grade</a:t>
                      </a:r>
                      <a:endParaRPr b="1"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Lessons</a:t>
                      </a:r>
                      <a:endParaRPr b="1" sz="12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r>
              <a:tr h="126725">
                <a:tc rowSpan="6">
                  <a:txBody>
                    <a:bodyPr/>
                    <a:lstStyle/>
                    <a:p>
                      <a:pPr indent="0" lvl="0" marL="0" rtl="0" algn="ctr">
                        <a:spcBef>
                          <a:spcPts val="0"/>
                        </a:spcBef>
                        <a:spcAft>
                          <a:spcPts val="0"/>
                        </a:spcAft>
                        <a:buNone/>
                      </a:pPr>
                      <a:r>
                        <a:rPr b="1" lang="en" sz="1200">
                          <a:solidFill>
                            <a:schemeClr val="dk1"/>
                          </a:solidFill>
                        </a:rPr>
                        <a:t>Physical Sciences</a:t>
                      </a:r>
                      <a:endParaRPr b="1" sz="1200">
                        <a:solidFill>
                          <a:schemeClr val="dk1"/>
                        </a:solidFill>
                      </a:endParaRPr>
                    </a:p>
                    <a:p>
                      <a:pPr indent="0" lvl="0" marL="0" rtl="0" algn="ctr">
                        <a:spcBef>
                          <a:spcPts val="0"/>
                        </a:spcBef>
                        <a:spcAft>
                          <a:spcPts val="0"/>
                        </a:spcAft>
                        <a:buNone/>
                      </a:pPr>
                      <a:r>
                        <a:rPr b="1" lang="en" sz="1000">
                          <a:solidFill>
                            <a:schemeClr val="dk1"/>
                          </a:solidFill>
                        </a:rPr>
                        <a:t>(Continued)</a:t>
                      </a:r>
                      <a:endParaRPr b="1" sz="1000">
                        <a:solidFill>
                          <a:schemeClr val="dk1"/>
                        </a:solidFill>
                      </a:endParaRPr>
                    </a:p>
                  </a:txBody>
                  <a:tcPr marT="63500" marB="63500" marR="63500" marL="63500" anchor="ctr">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CFE2F3"/>
                    </a:solidFill>
                  </a:tcPr>
                </a:tc>
                <a:tc rowSpan="6">
                  <a:txBody>
                    <a:bodyPr/>
                    <a:lstStyle/>
                    <a:p>
                      <a:pPr indent="0" lvl="0" marL="0" rtl="0" algn="ctr">
                        <a:spcBef>
                          <a:spcPts val="0"/>
                        </a:spcBef>
                        <a:spcAft>
                          <a:spcPts val="0"/>
                        </a:spcAft>
                        <a:buNone/>
                      </a:pPr>
                      <a:r>
                        <a:rPr i="1" lang="en" sz="900"/>
                        <a:t>Physics</a:t>
                      </a:r>
                      <a:endParaRPr i="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rPr b="1" lang="en" sz="900"/>
                        <a:t>3.2.4.B1 </a:t>
                      </a:r>
                      <a:r>
                        <a:rPr lang="en" sz="900"/>
                        <a:t>Explain how an object’s change in motion can be observed and measured.</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rowSpan="3">
                  <a:txBody>
                    <a:bodyPr/>
                    <a:lstStyle/>
                    <a:p>
                      <a:pPr indent="0" lvl="0" marL="0" rtl="0" algn="ctr">
                        <a:spcBef>
                          <a:spcPts val="0"/>
                        </a:spcBef>
                        <a:spcAft>
                          <a:spcPts val="0"/>
                        </a:spcAft>
                        <a:buNone/>
                      </a:pPr>
                      <a:r>
                        <a:rPr lang="en" sz="1200" u="sng">
                          <a:solidFill>
                            <a:schemeClr val="hlink"/>
                          </a:solidFill>
                          <a:hlinkClick r:id="rId8"/>
                        </a:rPr>
                        <a:t>Energizing Everything</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tcPr>
                </a:tc>
                <a:tc rowSpan="3">
                  <a:txBody>
                    <a:bodyPr/>
                    <a:lstStyle/>
                    <a:p>
                      <a:pPr indent="0" lvl="0" marL="0" rtl="0" algn="ctr">
                        <a:spcBef>
                          <a:spcPts val="0"/>
                        </a:spcBef>
                        <a:spcAft>
                          <a:spcPts val="0"/>
                        </a:spcAft>
                        <a:buNone/>
                      </a:pPr>
                      <a:r>
                        <a:rPr lang="en" sz="1200"/>
                        <a:t>Grade 4</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tcPr>
                </a:tc>
                <a:tc rowSpan="3">
                  <a:txBody>
                    <a:bodyPr/>
                    <a:lstStyle/>
                    <a:p>
                      <a:pPr indent="0" lvl="0" marL="0" rtl="0" algn="l">
                        <a:lnSpc>
                          <a:spcPct val="115000"/>
                        </a:lnSpc>
                        <a:spcBef>
                          <a:spcPts val="0"/>
                        </a:spcBef>
                        <a:spcAft>
                          <a:spcPts val="0"/>
                        </a:spcAft>
                        <a:buNone/>
                      </a:pPr>
                      <a:r>
                        <a:rPr b="1" lang="en" sz="900">
                          <a:solidFill>
                            <a:schemeClr val="dk1"/>
                          </a:solidFill>
                        </a:rPr>
                        <a:t>Lesson</a:t>
                      </a:r>
                      <a:r>
                        <a:rPr b="1" lang="en" sz="900"/>
                        <a:t> 1: </a:t>
                      </a:r>
                      <a:r>
                        <a:rPr lang="en" sz="900"/>
                        <a:t>How is your body similar to a car?</a:t>
                      </a:r>
                      <a:endParaRPr sz="900"/>
                    </a:p>
                    <a:p>
                      <a:pPr indent="0" lvl="0" marL="0" rtl="0" algn="l">
                        <a:lnSpc>
                          <a:spcPct val="115000"/>
                        </a:lnSpc>
                        <a:spcBef>
                          <a:spcPts val="0"/>
                        </a:spcBef>
                        <a:spcAft>
                          <a:spcPts val="0"/>
                        </a:spcAft>
                        <a:buNone/>
                      </a:pPr>
                      <a:r>
                        <a:rPr b="1" lang="en" sz="900">
                          <a:solidFill>
                            <a:schemeClr val="dk1"/>
                          </a:solidFill>
                        </a:rPr>
                        <a:t>Lesson</a:t>
                      </a:r>
                      <a:r>
                        <a:rPr b="1" lang="en" sz="900"/>
                        <a:t> 2: </a:t>
                      </a:r>
                      <a:r>
                        <a:rPr lang="en" sz="900"/>
                        <a:t>What makes roller coasters go so fast?</a:t>
                      </a:r>
                      <a:endParaRPr sz="900"/>
                    </a:p>
                    <a:p>
                      <a:pPr indent="0" lvl="0" marL="0" rtl="0" algn="l">
                        <a:lnSpc>
                          <a:spcPct val="115000"/>
                        </a:lnSpc>
                        <a:spcBef>
                          <a:spcPts val="0"/>
                        </a:spcBef>
                        <a:spcAft>
                          <a:spcPts val="0"/>
                        </a:spcAft>
                        <a:buNone/>
                      </a:pPr>
                      <a:r>
                        <a:rPr b="1" lang="en" sz="900">
                          <a:solidFill>
                            <a:schemeClr val="dk1"/>
                          </a:solidFill>
                        </a:rPr>
                        <a:t>Lesson</a:t>
                      </a:r>
                      <a:r>
                        <a:rPr b="1" lang="en" sz="900"/>
                        <a:t> 3: </a:t>
                      </a:r>
                      <a:r>
                        <a:rPr lang="en" sz="900"/>
                        <a:t>Why is the first hill of a roller coaster always the highest?</a:t>
                      </a:r>
                      <a:endParaRPr sz="900"/>
                    </a:p>
                    <a:p>
                      <a:pPr indent="0" lvl="0" marL="0" rtl="0" algn="l">
                        <a:lnSpc>
                          <a:spcPct val="115000"/>
                        </a:lnSpc>
                        <a:spcBef>
                          <a:spcPts val="0"/>
                        </a:spcBef>
                        <a:spcAft>
                          <a:spcPts val="0"/>
                        </a:spcAft>
                        <a:buNone/>
                      </a:pPr>
                      <a:r>
                        <a:rPr b="1" lang="en" sz="900">
                          <a:solidFill>
                            <a:schemeClr val="dk1"/>
                          </a:solidFill>
                        </a:rPr>
                        <a:t>Lesson</a:t>
                      </a:r>
                      <a:r>
                        <a:rPr b="1" lang="en" sz="900"/>
                        <a:t> 4: </a:t>
                      </a:r>
                      <a:r>
                        <a:rPr lang="en" sz="900"/>
                        <a:t>Could you knock down a building using only dominoes?</a:t>
                      </a:r>
                      <a:endParaRPr sz="900"/>
                    </a:p>
                    <a:p>
                      <a:pPr indent="0" lvl="0" marL="0" rtl="0" algn="l">
                        <a:lnSpc>
                          <a:spcPct val="115000"/>
                        </a:lnSpc>
                        <a:spcBef>
                          <a:spcPts val="0"/>
                        </a:spcBef>
                        <a:spcAft>
                          <a:spcPts val="0"/>
                        </a:spcAft>
                        <a:buNone/>
                      </a:pPr>
                      <a:r>
                        <a:rPr b="1" lang="en" sz="900">
                          <a:solidFill>
                            <a:schemeClr val="dk1"/>
                          </a:solidFill>
                        </a:rPr>
                        <a:t>Lesson</a:t>
                      </a:r>
                      <a:r>
                        <a:rPr b="1" lang="en" sz="900"/>
                        <a:t> 5: </a:t>
                      </a:r>
                      <a:r>
                        <a:rPr lang="en" sz="900"/>
                        <a:t>Can you build a chain reaction machine?</a:t>
                      </a:r>
                      <a:endParaRPr sz="900">
                        <a:highlight>
                          <a:srgbClr val="FFFF00"/>
                        </a:highlight>
                      </a:endParaRPr>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tcPr>
                </a:tc>
              </a:tr>
              <a:tr h="126725">
                <a:tc vMerge="1"/>
                <a:tc vMerge="1"/>
                <a:tc>
                  <a:txBody>
                    <a:bodyPr/>
                    <a:lstStyle/>
                    <a:p>
                      <a:pPr indent="0" lvl="0" marL="0" rtl="0" algn="l">
                        <a:spcBef>
                          <a:spcPts val="0"/>
                        </a:spcBef>
                        <a:spcAft>
                          <a:spcPts val="0"/>
                        </a:spcAft>
                        <a:buNone/>
                      </a:pPr>
                      <a:r>
                        <a:rPr b="1" lang="en" sz="900"/>
                        <a:t>3.2.4.B2 </a:t>
                      </a:r>
                      <a:r>
                        <a:rPr lang="en" sz="900"/>
                        <a:t>Identify types of energy and their ability to be stored and changed from one form to another.</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vMerge="1"/>
                <a:tc vMerge="1"/>
                <a:tc vMerge="1"/>
              </a:tr>
              <a:tr h="126725">
                <a:tc vMerge="1"/>
                <a:tc vMerge="1"/>
                <a:tc>
                  <a:txBody>
                    <a:bodyPr/>
                    <a:lstStyle/>
                    <a:p>
                      <a:pPr indent="0" lvl="0" marL="0" rtl="0" algn="l">
                        <a:spcBef>
                          <a:spcPts val="0"/>
                        </a:spcBef>
                        <a:spcAft>
                          <a:spcPts val="0"/>
                        </a:spcAft>
                        <a:buNone/>
                      </a:pPr>
                      <a:r>
                        <a:rPr b="1" lang="en" sz="900">
                          <a:solidFill>
                            <a:schemeClr val="dk1"/>
                          </a:solidFill>
                        </a:rPr>
                        <a:t>3.2.4.B6 Unifying Themes (Energy): </a:t>
                      </a:r>
                      <a:r>
                        <a:rPr lang="en" sz="900">
                          <a:solidFill>
                            <a:schemeClr val="dk1"/>
                          </a:solidFill>
                        </a:rPr>
                        <a:t>Give examples of how energy can be transformed from one form to another.</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vMerge="1"/>
                <a:tc vMerge="1"/>
                <a:tc vMerge="1"/>
              </a:tr>
              <a:tr h="126725">
                <a:tc vMerge="1"/>
                <a:tc vMerge="1"/>
                <a:tc>
                  <a:txBody>
                    <a:bodyPr/>
                    <a:lstStyle/>
                    <a:p>
                      <a:pPr indent="0" lvl="0" marL="0" rtl="0" algn="l">
                        <a:spcBef>
                          <a:spcPts val="0"/>
                        </a:spcBef>
                        <a:spcAft>
                          <a:spcPts val="0"/>
                        </a:spcAft>
                        <a:buNone/>
                      </a:pPr>
                      <a:r>
                        <a:rPr b="1" lang="en" sz="900"/>
                        <a:t>3.2.4.B4 </a:t>
                      </a:r>
                      <a:r>
                        <a:rPr lang="en" sz="900"/>
                        <a:t>Apply knowledge of electrical circuits to the design and construction of simple direct </a:t>
                      </a:r>
                      <a:r>
                        <a:rPr b="1" lang="en" sz="900"/>
                        <a:t>current </a:t>
                      </a:r>
                      <a:r>
                        <a:rPr lang="en" sz="900"/>
                        <a:t>circuits. Compare and contrast series and parallel circuits. Demonstrate that magnets have poles that repel and attract each other.</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t/>
                      </a:r>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tcPr>
                </a:tc>
                <a:tc>
                  <a:txBody>
                    <a:bodyPr/>
                    <a:lstStyle/>
                    <a:p>
                      <a:pPr indent="0" lvl="0" marL="0" rtl="0" algn="l">
                        <a:spcBef>
                          <a:spcPts val="0"/>
                        </a:spcBef>
                        <a:spcAft>
                          <a:spcPts val="0"/>
                        </a:spcAft>
                        <a:buNone/>
                      </a:pPr>
                      <a:r>
                        <a:t/>
                      </a:r>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tcPr>
                </a:tc>
                <a:tc>
                  <a:txBody>
                    <a:bodyPr/>
                    <a:lstStyle/>
                    <a:p>
                      <a:pPr indent="0" lvl="0" marL="0" rtl="0" algn="l">
                        <a:lnSpc>
                          <a:spcPct val="115000"/>
                        </a:lnSpc>
                        <a:spcBef>
                          <a:spcPts val="0"/>
                        </a:spcBef>
                        <a:spcAft>
                          <a:spcPts val="0"/>
                        </a:spcAft>
                        <a:buNone/>
                      </a:pPr>
                      <a:r>
                        <a:rPr i="1" lang="en" sz="900">
                          <a:solidFill>
                            <a:schemeClr val="dk1"/>
                          </a:solidFill>
                        </a:rPr>
                        <a:t>Pennsylvania specific standard</a:t>
                      </a:r>
                      <a:endParaRPr/>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tcPr>
                </a:tc>
              </a:tr>
              <a:tr h="126725">
                <a:tc vMerge="1"/>
                <a:tc vMerge="1"/>
                <a:tc>
                  <a:txBody>
                    <a:bodyPr/>
                    <a:lstStyle/>
                    <a:p>
                      <a:pPr indent="0" lvl="0" marL="0" rtl="0" algn="l">
                        <a:spcBef>
                          <a:spcPts val="0"/>
                        </a:spcBef>
                        <a:spcAft>
                          <a:spcPts val="0"/>
                        </a:spcAft>
                        <a:buClr>
                          <a:schemeClr val="dk1"/>
                        </a:buClr>
                        <a:buSzPts val="1100"/>
                        <a:buFont typeface="Arial"/>
                        <a:buNone/>
                      </a:pPr>
                      <a:r>
                        <a:rPr b="1" lang="en" sz="900">
                          <a:solidFill>
                            <a:schemeClr val="dk1"/>
                          </a:solidFill>
                        </a:rPr>
                        <a:t>3.2.4.B3 </a:t>
                      </a:r>
                      <a:r>
                        <a:rPr lang="en" sz="900">
                          <a:solidFill>
                            <a:schemeClr val="dk1"/>
                          </a:solidFill>
                        </a:rPr>
                        <a:t>Understand that objects that emit light often emit heat.</a:t>
                      </a:r>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t/>
                      </a:r>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i="1" lang="en" sz="900">
                          <a:solidFill>
                            <a:schemeClr val="dk1"/>
                          </a:solidFill>
                        </a:rPr>
                        <a:t>Pennsylvania specific standard</a:t>
                      </a:r>
                      <a:endParaRPr/>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B cap="flat" cmpd="sng" w="9525">
                      <a:solidFill>
                        <a:srgbClr val="000000"/>
                      </a:solidFill>
                      <a:prstDash val="solid"/>
                      <a:round/>
                      <a:headEnd len="sm" w="sm" type="none"/>
                      <a:tailEnd len="sm" w="sm" type="none"/>
                    </a:lnB>
                  </a:tcPr>
                </a:tc>
              </a:tr>
              <a:tr h="126725">
                <a:tc vMerge="1"/>
                <a:tc vMerge="1"/>
                <a:tc>
                  <a:txBody>
                    <a:bodyPr/>
                    <a:lstStyle/>
                    <a:p>
                      <a:pPr indent="0" lvl="0" marL="0" rtl="0" algn="l">
                        <a:spcBef>
                          <a:spcPts val="0"/>
                        </a:spcBef>
                        <a:spcAft>
                          <a:spcPts val="0"/>
                        </a:spcAft>
                        <a:buNone/>
                      </a:pPr>
                      <a:r>
                        <a:rPr b="1" lang="en" sz="900"/>
                        <a:t>3.2.4.B5 </a:t>
                      </a:r>
                      <a:r>
                        <a:rPr lang="en" sz="900"/>
                        <a:t>Demonstrate how vibrating objects make sound and sound can make things vibrate. Demonstrate how light can be reflected, refracted, or absorbed by an object.</a:t>
                      </a:r>
                      <a:endParaRPr sz="900">
                        <a:highlight>
                          <a:srgbClr val="00FF00"/>
                        </a:highlight>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lang="en" sz="1200" u="sng">
                          <a:solidFill>
                            <a:schemeClr val="hlink"/>
                          </a:solidFill>
                          <a:hlinkClick r:id="rId9"/>
                        </a:rPr>
                        <a:t>Mini-lesson</a:t>
                      </a:r>
                      <a:r>
                        <a:rPr lang="en" sz="1200" u="sng">
                          <a:solidFill>
                            <a:schemeClr val="hlink"/>
                          </a:solidFill>
                          <a:hlinkClick r:id="rId10"/>
                        </a:rPr>
                        <a:t>s</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900"/>
                        <a:t>Mini-lesson</a:t>
                      </a:r>
                      <a:r>
                        <a:rPr b="1" lang="en" sz="900"/>
                        <a:t>: </a:t>
                      </a:r>
                      <a:r>
                        <a:rPr lang="en" sz="900"/>
                        <a:t>How is a rainbow made?**</a:t>
                      </a:r>
                      <a:endParaRPr sz="900"/>
                    </a:p>
                    <a:p>
                      <a:pPr indent="0" lvl="0" marL="0" rtl="0" algn="l">
                        <a:lnSpc>
                          <a:spcPct val="115000"/>
                        </a:lnSpc>
                        <a:spcBef>
                          <a:spcPts val="0"/>
                        </a:spcBef>
                        <a:spcAft>
                          <a:spcPts val="0"/>
                        </a:spcAft>
                        <a:buNone/>
                      </a:pPr>
                      <a:r>
                        <a:rPr b="1" lang="en" sz="900"/>
                        <a:t>Mini-lesson</a:t>
                      </a:r>
                      <a:r>
                        <a:rPr b="1" lang="en" sz="900"/>
                        <a:t>: </a:t>
                      </a:r>
                      <a:r>
                        <a:rPr lang="en" sz="900"/>
                        <a:t>Why is snow white?**</a:t>
                      </a:r>
                      <a:endParaRPr sz="9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bl>
          </a:graphicData>
        </a:graphic>
      </p:graphicFrame>
      <p:sp>
        <p:nvSpPr>
          <p:cNvPr id="303" name="Google Shape;303;p31"/>
          <p:cNvSpPr txBox="1"/>
          <p:nvPr/>
        </p:nvSpPr>
        <p:spPr>
          <a:xfrm>
            <a:off x="357275" y="6083350"/>
            <a:ext cx="8078100" cy="28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900"/>
              <a:t>**Indicates </a:t>
            </a:r>
            <a:r>
              <a:rPr lang="en" sz="900"/>
              <a:t>a mini-lesson</a:t>
            </a:r>
            <a:r>
              <a:rPr lang="en" sz="900"/>
              <a:t> with an included hands-on STEAM activity from Mystery Science</a:t>
            </a:r>
            <a:endParaRPr sz="9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4"/>
          <p:cNvSpPr txBox="1"/>
          <p:nvPr/>
        </p:nvSpPr>
        <p:spPr>
          <a:xfrm>
            <a:off x="2164300" y="228600"/>
            <a:ext cx="7652700" cy="582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3000">
                <a:solidFill>
                  <a:srgbClr val="521B99"/>
                </a:solidFill>
                <a:latin typeface="Nunito"/>
                <a:ea typeface="Nunito"/>
                <a:cs typeface="Nunito"/>
                <a:sym typeface="Nunito"/>
              </a:rPr>
              <a:t>Kindergarten</a:t>
            </a:r>
            <a:endParaRPr sz="1100">
              <a:solidFill>
                <a:srgbClr val="000000"/>
              </a:solidFill>
            </a:endParaRPr>
          </a:p>
        </p:txBody>
      </p:sp>
      <p:pic>
        <p:nvPicPr>
          <p:cNvPr id="70" name="Google Shape;70;p14"/>
          <p:cNvPicPr preferRelativeResize="0"/>
          <p:nvPr/>
        </p:nvPicPr>
        <p:blipFill rotWithShape="1">
          <a:blip r:embed="rId3">
            <a:alphaModFix/>
          </a:blip>
          <a:srcRect b="0" l="0" r="0" t="0"/>
          <a:stretch/>
        </p:blipFill>
        <p:spPr>
          <a:xfrm>
            <a:off x="488525" y="1217149"/>
            <a:ext cx="1240300" cy="289775"/>
          </a:xfrm>
          <a:prstGeom prst="rect">
            <a:avLst/>
          </a:prstGeom>
          <a:noFill/>
          <a:ln>
            <a:noFill/>
          </a:ln>
        </p:spPr>
      </p:pic>
      <p:cxnSp>
        <p:nvCxnSpPr>
          <p:cNvPr id="71" name="Google Shape;71;p14"/>
          <p:cNvCxnSpPr/>
          <p:nvPr/>
        </p:nvCxnSpPr>
        <p:spPr>
          <a:xfrm>
            <a:off x="1997375" y="249600"/>
            <a:ext cx="0" cy="1273800"/>
          </a:xfrm>
          <a:prstGeom prst="straightConnector1">
            <a:avLst/>
          </a:prstGeom>
          <a:noFill/>
          <a:ln cap="flat" cmpd="sng" w="38100">
            <a:solidFill>
              <a:srgbClr val="674EA7"/>
            </a:solidFill>
            <a:prstDash val="solid"/>
            <a:round/>
            <a:headEnd len="med" w="med" type="none"/>
            <a:tailEnd len="med" w="med" type="none"/>
          </a:ln>
        </p:spPr>
      </p:cxnSp>
      <p:pic>
        <p:nvPicPr>
          <p:cNvPr id="72" name="Google Shape;72;p14"/>
          <p:cNvPicPr preferRelativeResize="0"/>
          <p:nvPr/>
        </p:nvPicPr>
        <p:blipFill rotWithShape="1">
          <a:blip r:embed="rId4">
            <a:alphaModFix/>
          </a:blip>
          <a:srcRect b="0" l="0" r="0" t="0"/>
          <a:stretch/>
        </p:blipFill>
        <p:spPr>
          <a:xfrm>
            <a:off x="4529138" y="7216325"/>
            <a:ext cx="1000125" cy="257175"/>
          </a:xfrm>
          <a:prstGeom prst="rect">
            <a:avLst/>
          </a:prstGeom>
          <a:noFill/>
          <a:ln>
            <a:noFill/>
          </a:ln>
        </p:spPr>
      </p:pic>
      <p:sp>
        <p:nvSpPr>
          <p:cNvPr id="73" name="Google Shape;73;p14"/>
          <p:cNvSpPr txBox="1"/>
          <p:nvPr/>
        </p:nvSpPr>
        <p:spPr>
          <a:xfrm>
            <a:off x="393775" y="7172900"/>
            <a:ext cx="3638700" cy="28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100" u="sng">
                <a:solidFill>
                  <a:srgbClr val="1155CC"/>
                </a:solidFill>
                <a:hlinkClick r:id="rId5">
                  <a:extLst>
                    <a:ext uri="{A12FA001-AC4F-418D-AE19-62706E023703}">
                      <ahyp:hlinkClr val="tx"/>
                    </a:ext>
                  </a:extLst>
                </a:hlinkClick>
              </a:rPr>
              <a:t>https://mysteryscience.com/docs/pennsylvania</a:t>
            </a:r>
            <a:endParaRPr sz="1100"/>
          </a:p>
        </p:txBody>
      </p:sp>
      <p:sp>
        <p:nvSpPr>
          <p:cNvPr id="74" name="Google Shape;74;p14"/>
          <p:cNvSpPr txBox="1"/>
          <p:nvPr/>
        </p:nvSpPr>
        <p:spPr>
          <a:xfrm>
            <a:off x="2185900" y="718850"/>
            <a:ext cx="7432800" cy="58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100">
                <a:solidFill>
                  <a:schemeClr val="dk1"/>
                </a:solidFill>
              </a:rPr>
              <a:t>Mystery Science aligns to the </a:t>
            </a:r>
            <a:r>
              <a:rPr lang="en" sz="1100">
                <a:solidFill>
                  <a:schemeClr val="dk1"/>
                </a:solidFill>
              </a:rPr>
              <a:t>Pennsylvania Academic Standards for Science and Technology</a:t>
            </a:r>
            <a:r>
              <a:rPr lang="en" sz="1100">
                <a:solidFill>
                  <a:schemeClr val="dk1"/>
                </a:solidFill>
              </a:rPr>
              <a:t>. The core </a:t>
            </a:r>
            <a:r>
              <a:rPr lang="en" sz="1100">
                <a:solidFill>
                  <a:schemeClr val="dk1"/>
                </a:solidFill>
                <a:highlight>
                  <a:schemeClr val="lt1"/>
                </a:highlight>
              </a:rPr>
              <a:t>lesson (exploration &amp; activity) is designed to take one hour per week. Extensions can expand upon each lesson. </a:t>
            </a:r>
            <a:r>
              <a:rPr lang="en" sz="1100">
                <a:solidFill>
                  <a:schemeClr val="dk1"/>
                </a:solidFill>
              </a:rPr>
              <a:t>To view each lesson’s alignment to 3 dimensional learning (disciplinary core ideas, science and engineering practices, and crosscutting concepts) view our </a:t>
            </a:r>
            <a:r>
              <a:rPr lang="en" sz="1100" u="sng">
                <a:solidFill>
                  <a:srgbClr val="1155CC"/>
                </a:solidFill>
                <a:hlinkClick r:id="rId6">
                  <a:extLst>
                    <a:ext uri="{A12FA001-AC4F-418D-AE19-62706E023703}">
                      <ahyp:hlinkClr val="tx"/>
                    </a:ext>
                  </a:extLst>
                </a:hlinkClick>
              </a:rPr>
              <a:t>NGSS Alignment </a:t>
            </a:r>
            <a:r>
              <a:rPr lang="en" sz="1100">
                <a:solidFill>
                  <a:schemeClr val="dk1"/>
                </a:solidFill>
              </a:rPr>
              <a:t>document. </a:t>
            </a:r>
            <a:r>
              <a:rPr lang="en" sz="1100">
                <a:solidFill>
                  <a:schemeClr val="dk1"/>
                </a:solidFill>
                <a:highlight>
                  <a:schemeClr val="lt1"/>
                </a:highlight>
              </a:rPr>
              <a:t>Mini-lesson</a:t>
            </a:r>
            <a:r>
              <a:rPr lang="en" sz="1100">
                <a:solidFill>
                  <a:schemeClr val="dk1"/>
                </a:solidFill>
                <a:highlight>
                  <a:schemeClr val="lt1"/>
                </a:highlight>
              </a:rPr>
              <a:t>s are 5-minute videos that answer K-5 student questions and can be used as a jumping off point to engage learners for a full lesson planned by the teacher. </a:t>
            </a:r>
            <a:endParaRPr sz="1100"/>
          </a:p>
        </p:txBody>
      </p:sp>
      <p:graphicFrame>
        <p:nvGraphicFramePr>
          <p:cNvPr id="75" name="Google Shape;75;p14"/>
          <p:cNvGraphicFramePr/>
          <p:nvPr/>
        </p:nvGraphicFramePr>
        <p:xfrm>
          <a:off x="457192" y="1828803"/>
          <a:ext cx="3000000" cy="3000000"/>
        </p:xfrm>
        <a:graphic>
          <a:graphicData uri="http://schemas.openxmlformats.org/drawingml/2006/table">
            <a:tbl>
              <a:tblPr>
                <a:noFill/>
                <a:tableStyleId>{63CE33A9-565E-4B5A-9EE2-FBF6C4CE3CBB}</a:tableStyleId>
              </a:tblPr>
              <a:tblGrid>
                <a:gridCol w="925050"/>
                <a:gridCol w="704500"/>
                <a:gridCol w="2384300"/>
                <a:gridCol w="1032175"/>
                <a:gridCol w="1032175"/>
                <a:gridCol w="3065775"/>
              </a:tblGrid>
              <a:tr h="182050">
                <a:tc>
                  <a:txBody>
                    <a:bodyPr/>
                    <a:lstStyle/>
                    <a:p>
                      <a:pPr indent="0" lvl="0" marL="0" rtl="0" algn="ctr">
                        <a:spcBef>
                          <a:spcPts val="0"/>
                        </a:spcBef>
                        <a:spcAft>
                          <a:spcPts val="0"/>
                        </a:spcAft>
                        <a:buNone/>
                      </a:pPr>
                      <a:r>
                        <a:rPr b="1" lang="en" sz="1200"/>
                        <a:t>Strand</a:t>
                      </a:r>
                      <a:endParaRPr b="1" sz="1200"/>
                    </a:p>
                  </a:txBody>
                  <a:tcPr marT="63500" marB="63500" marR="63500" marL="63500" anchor="ctr">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solidFill>
                            <a:srgbClr val="000000"/>
                          </a:solidFill>
                        </a:rPr>
                        <a:t>Topic</a:t>
                      </a:r>
                      <a:endParaRPr b="1" sz="1200">
                        <a:solidFill>
                          <a:srgbClr val="000000"/>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Clr>
                          <a:schemeClr val="dk1"/>
                        </a:buClr>
                        <a:buSzPts val="1100"/>
                        <a:buFont typeface="Arial"/>
                        <a:buNone/>
                      </a:pPr>
                      <a:r>
                        <a:rPr b="1" lang="en" sz="1200">
                          <a:solidFill>
                            <a:schemeClr val="dk1"/>
                          </a:solidFill>
                        </a:rPr>
                        <a:t>Pennsylvania Academic Standards for Science and Technology</a:t>
                      </a:r>
                      <a:endParaRPr b="1"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Unit</a:t>
                      </a:r>
                      <a:endParaRPr b="1"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Grade</a:t>
                      </a:r>
                      <a:endParaRPr b="1"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Lessons</a:t>
                      </a:r>
                      <a:endParaRPr b="1" sz="12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r>
              <a:tr h="126725">
                <a:tc rowSpan="6">
                  <a:txBody>
                    <a:bodyPr/>
                    <a:lstStyle/>
                    <a:p>
                      <a:pPr indent="0" lvl="0" marL="0" rtl="0" algn="ctr">
                        <a:spcBef>
                          <a:spcPts val="0"/>
                        </a:spcBef>
                        <a:spcAft>
                          <a:spcPts val="0"/>
                        </a:spcAft>
                        <a:buNone/>
                      </a:pPr>
                      <a:r>
                        <a:rPr b="1" lang="en" sz="1200"/>
                        <a:t>Biological Sciences</a:t>
                      </a:r>
                      <a:endParaRPr b="1" sz="1200"/>
                    </a:p>
                  </a:txBody>
                  <a:tcPr marT="63500" marB="63500" marR="63500" marL="63500" anchor="ctr">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EAD1DC"/>
                    </a:solidFill>
                  </a:tcPr>
                </a:tc>
                <a:tc rowSpan="3">
                  <a:txBody>
                    <a:bodyPr/>
                    <a:lstStyle/>
                    <a:p>
                      <a:pPr indent="0" lvl="0" marL="0" rtl="0" algn="ctr">
                        <a:spcBef>
                          <a:spcPts val="0"/>
                        </a:spcBef>
                        <a:spcAft>
                          <a:spcPts val="0"/>
                        </a:spcAft>
                        <a:buNone/>
                      </a:pPr>
                      <a:r>
                        <a:rPr i="1" lang="en" sz="900"/>
                        <a:t>Organisms &amp; Cells</a:t>
                      </a:r>
                      <a:endParaRPr i="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rPr b="1" lang="en" sz="900"/>
                        <a:t>3.1.K.A1 </a:t>
                      </a:r>
                      <a:r>
                        <a:rPr lang="en" sz="900"/>
                        <a:t>Identify the similarities and differences of living and non-living things.</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i="1" lang="en" sz="900"/>
                        <a:t>Pennsylvania specific standard</a:t>
                      </a:r>
                      <a:endParaRPr i="1" sz="9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26725">
                <a:tc vMerge="1"/>
                <a:tc vMerge="1"/>
                <a:tc>
                  <a:txBody>
                    <a:bodyPr/>
                    <a:lstStyle/>
                    <a:p>
                      <a:pPr indent="0" lvl="0" marL="0" rtl="0" algn="l">
                        <a:spcBef>
                          <a:spcPts val="0"/>
                        </a:spcBef>
                        <a:spcAft>
                          <a:spcPts val="0"/>
                        </a:spcAft>
                        <a:buNone/>
                      </a:pPr>
                      <a:r>
                        <a:rPr b="1" lang="en" sz="900"/>
                        <a:t>3.1.K.A3 </a:t>
                      </a:r>
                      <a:r>
                        <a:rPr lang="en" sz="900"/>
                        <a:t>Observe, compare, and describe stages of life cycles for plants and/or animals.</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i="1" lang="en" sz="900"/>
                        <a:t>Pennsylvania specific standard</a:t>
                      </a:r>
                      <a:endParaRPr i="1" sz="9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26725">
                <a:tc vMerge="1"/>
                <a:tc vMerge="1"/>
                <a:tc>
                  <a:txBody>
                    <a:bodyPr/>
                    <a:lstStyle/>
                    <a:p>
                      <a:pPr indent="0" lvl="0" marL="0" rtl="0" algn="l">
                        <a:spcBef>
                          <a:spcPts val="0"/>
                        </a:spcBef>
                        <a:spcAft>
                          <a:spcPts val="0"/>
                        </a:spcAft>
                        <a:buNone/>
                      </a:pPr>
                      <a:r>
                        <a:rPr b="1" lang="en" sz="900"/>
                        <a:t>3.1.K.A5 </a:t>
                      </a:r>
                      <a:r>
                        <a:rPr lang="en" sz="900"/>
                        <a:t>Observe and describe structures and behaviors of a variety of common animals.</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rowSpan="2">
                  <a:txBody>
                    <a:bodyPr/>
                    <a:lstStyle/>
                    <a:p>
                      <a:pPr indent="0" lvl="0" marL="0" rtl="0" algn="ctr">
                        <a:spcBef>
                          <a:spcPts val="0"/>
                        </a:spcBef>
                        <a:spcAft>
                          <a:spcPts val="0"/>
                        </a:spcAft>
                        <a:buNone/>
                      </a:pPr>
                      <a:r>
                        <a:rPr lang="en" sz="1200" u="sng">
                          <a:solidFill>
                            <a:srgbClr val="1155CC"/>
                          </a:solidFill>
                          <a:hlinkClick r:id="rId7">
                            <a:extLst>
                              <a:ext uri="{A12FA001-AC4F-418D-AE19-62706E023703}">
                                <ahyp:hlinkClr val="tx"/>
                              </a:ext>
                            </a:extLst>
                          </a:hlinkClick>
                        </a:rPr>
                        <a:t>Plant &amp; Animal Superpowers</a:t>
                      </a:r>
                      <a:endParaRPr sz="1200">
                        <a:solidFill>
                          <a:srgbClr val="1155CC"/>
                        </a:solidFill>
                      </a:endParaRPr>
                    </a:p>
                    <a:p>
                      <a:pPr indent="0" lvl="0" marL="0" rtl="0" algn="ctr">
                        <a:spcBef>
                          <a:spcPts val="0"/>
                        </a:spcBef>
                        <a:spcAft>
                          <a:spcPts val="0"/>
                        </a:spcAft>
                        <a:buNone/>
                      </a:pPr>
                      <a:r>
                        <a:t/>
                      </a:r>
                      <a:endParaRPr sz="1200">
                        <a:solidFill>
                          <a:srgbClr val="1155CC"/>
                        </a:solidFill>
                      </a:endParaRPr>
                    </a:p>
                    <a:p>
                      <a:pPr indent="0" lvl="0" marL="0" rtl="0" algn="ctr">
                        <a:spcBef>
                          <a:spcPts val="0"/>
                        </a:spcBef>
                        <a:spcAft>
                          <a:spcPts val="0"/>
                        </a:spcAft>
                        <a:buNone/>
                      </a:pPr>
                      <a:r>
                        <a:t/>
                      </a:r>
                      <a:endParaRPr sz="1200">
                        <a:solidFill>
                          <a:srgbClr val="1155CC"/>
                        </a:solidFill>
                      </a:endParaRPr>
                    </a:p>
                    <a:p>
                      <a:pPr indent="0" lvl="0" marL="0" rtl="0" algn="ctr">
                        <a:spcBef>
                          <a:spcPts val="0"/>
                        </a:spcBef>
                        <a:spcAft>
                          <a:spcPts val="0"/>
                        </a:spcAft>
                        <a:buClr>
                          <a:schemeClr val="dk1"/>
                        </a:buClr>
                        <a:buSzPts val="1100"/>
                        <a:buFont typeface="Arial"/>
                        <a:buNone/>
                      </a:pPr>
                      <a:r>
                        <a:rPr lang="en" sz="1200" u="sng">
                          <a:solidFill>
                            <a:schemeClr val="accent3"/>
                          </a:solidFill>
                          <a:hlinkClick r:id="rId8">
                            <a:extLst>
                              <a:ext uri="{A12FA001-AC4F-418D-AE19-62706E023703}">
                                <ahyp:hlinkClr val="tx"/>
                              </a:ext>
                            </a:extLst>
                          </a:hlinkClick>
                        </a:rPr>
                        <a:t>Mini-lessons</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rowSpan="2">
                  <a:txBody>
                    <a:bodyPr/>
                    <a:lstStyle/>
                    <a:p>
                      <a:pPr indent="0" lvl="0" marL="0" rtl="0" algn="ctr">
                        <a:spcBef>
                          <a:spcPts val="0"/>
                        </a:spcBef>
                        <a:spcAft>
                          <a:spcPts val="0"/>
                        </a:spcAft>
                        <a:buNone/>
                      </a:pPr>
                      <a:r>
                        <a:rPr lang="en" sz="1200"/>
                        <a:t>Grade 1</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rowSpan="2">
                  <a:txBody>
                    <a:bodyPr/>
                    <a:lstStyle/>
                    <a:p>
                      <a:pPr indent="0" lvl="0" marL="0" rtl="0" algn="l">
                        <a:lnSpc>
                          <a:spcPct val="115000"/>
                        </a:lnSpc>
                        <a:spcBef>
                          <a:spcPts val="0"/>
                        </a:spcBef>
                        <a:spcAft>
                          <a:spcPts val="0"/>
                        </a:spcAft>
                        <a:buNone/>
                      </a:pPr>
                      <a:r>
                        <a:rPr b="1" lang="en" sz="900"/>
                        <a:t>Lesson 1: </a:t>
                      </a:r>
                      <a:r>
                        <a:rPr lang="en" sz="900"/>
                        <a:t>Why do birds have beaks?</a:t>
                      </a:r>
                      <a:endParaRPr sz="900"/>
                    </a:p>
                    <a:p>
                      <a:pPr indent="0" lvl="0" marL="0" rtl="0" algn="l">
                        <a:lnSpc>
                          <a:spcPct val="115000"/>
                        </a:lnSpc>
                        <a:spcBef>
                          <a:spcPts val="0"/>
                        </a:spcBef>
                        <a:spcAft>
                          <a:spcPts val="0"/>
                        </a:spcAft>
                        <a:buNone/>
                      </a:pPr>
                      <a:r>
                        <a:rPr b="1" lang="en" sz="900">
                          <a:solidFill>
                            <a:schemeClr val="dk1"/>
                          </a:solidFill>
                        </a:rPr>
                        <a:t>Lesson</a:t>
                      </a:r>
                      <a:r>
                        <a:rPr b="1" lang="en" sz="900"/>
                        <a:t> 2, Read Along: </a:t>
                      </a:r>
                      <a:r>
                        <a:rPr lang="en" sz="900"/>
                        <a:t>Why do baby ducks follow their mother?</a:t>
                      </a:r>
                      <a:endParaRPr sz="900"/>
                    </a:p>
                    <a:p>
                      <a:pPr indent="0" lvl="0" marL="0" rtl="0" algn="l">
                        <a:lnSpc>
                          <a:spcPct val="115000"/>
                        </a:lnSpc>
                        <a:spcBef>
                          <a:spcPts val="0"/>
                        </a:spcBef>
                        <a:spcAft>
                          <a:spcPts val="0"/>
                        </a:spcAft>
                        <a:buNone/>
                      </a:pPr>
                      <a:r>
                        <a:rPr b="1" lang="en" sz="900">
                          <a:solidFill>
                            <a:schemeClr val="dk1"/>
                          </a:solidFill>
                        </a:rPr>
                        <a:t>Lesson</a:t>
                      </a:r>
                      <a:r>
                        <a:rPr b="1" lang="en" sz="900"/>
                        <a:t> 3: </a:t>
                      </a:r>
                      <a:r>
                        <a:rPr lang="en" sz="900"/>
                        <a:t>Why are polar bears white?</a:t>
                      </a:r>
                      <a:endParaRPr sz="900"/>
                    </a:p>
                    <a:p>
                      <a:pPr indent="0" lvl="0" marL="0" rtl="0" algn="l">
                        <a:lnSpc>
                          <a:spcPct val="115000"/>
                        </a:lnSpc>
                        <a:spcBef>
                          <a:spcPts val="0"/>
                        </a:spcBef>
                        <a:spcAft>
                          <a:spcPts val="0"/>
                        </a:spcAft>
                        <a:buNone/>
                      </a:pPr>
                      <a:r>
                        <a:rPr b="1" lang="en" sz="900">
                          <a:solidFill>
                            <a:schemeClr val="dk1"/>
                          </a:solidFill>
                        </a:rPr>
                        <a:t>Lesson</a:t>
                      </a:r>
                      <a:r>
                        <a:rPr b="1" lang="en" sz="900"/>
                        <a:t> 4, Read Along: </a:t>
                      </a:r>
                      <a:r>
                        <a:rPr lang="en" sz="900"/>
                        <a:t>Why do family members look alike?</a:t>
                      </a:r>
                      <a:endParaRPr sz="900"/>
                    </a:p>
                    <a:p>
                      <a:pPr indent="0" lvl="0" marL="0" rtl="0" algn="l">
                        <a:lnSpc>
                          <a:spcPct val="115000"/>
                        </a:lnSpc>
                        <a:spcBef>
                          <a:spcPts val="0"/>
                        </a:spcBef>
                        <a:spcAft>
                          <a:spcPts val="0"/>
                        </a:spcAft>
                        <a:buNone/>
                      </a:pPr>
                      <a:r>
                        <a:t/>
                      </a:r>
                      <a:endParaRPr sz="900"/>
                    </a:p>
                    <a:p>
                      <a:pPr indent="0" lvl="0" marL="0" rtl="0" algn="l">
                        <a:lnSpc>
                          <a:spcPct val="115000"/>
                        </a:lnSpc>
                        <a:spcBef>
                          <a:spcPts val="0"/>
                        </a:spcBef>
                        <a:spcAft>
                          <a:spcPts val="0"/>
                        </a:spcAft>
                        <a:buNone/>
                      </a:pPr>
                      <a:r>
                        <a:rPr b="1" lang="en" sz="900">
                          <a:solidFill>
                            <a:schemeClr val="dk1"/>
                          </a:solidFill>
                        </a:rPr>
                        <a:t>Mini-lesson: </a:t>
                      </a:r>
                      <a:r>
                        <a:rPr lang="en" sz="900">
                          <a:solidFill>
                            <a:schemeClr val="dk1"/>
                          </a:solidFill>
                        </a:rPr>
                        <a:t>What's that red thing on a turkey?</a:t>
                      </a:r>
                      <a:r>
                        <a:rPr lang="en" sz="900"/>
                        <a:t>**</a:t>
                      </a:r>
                      <a:endParaRPr sz="900"/>
                    </a:p>
                    <a:p>
                      <a:pPr indent="0" lvl="0" marL="0" rtl="0" algn="l">
                        <a:lnSpc>
                          <a:spcPct val="115000"/>
                        </a:lnSpc>
                        <a:spcBef>
                          <a:spcPts val="0"/>
                        </a:spcBef>
                        <a:spcAft>
                          <a:spcPts val="0"/>
                        </a:spcAft>
                        <a:buClr>
                          <a:schemeClr val="dk1"/>
                        </a:buClr>
                        <a:buSzPts val="1100"/>
                        <a:buFont typeface="Arial"/>
                        <a:buNone/>
                      </a:pPr>
                      <a:r>
                        <a:rPr b="1" lang="en" sz="900">
                          <a:solidFill>
                            <a:schemeClr val="dk1"/>
                          </a:solidFill>
                        </a:rPr>
                        <a:t>Mini-lesson: </a:t>
                      </a:r>
                      <a:r>
                        <a:rPr lang="en" sz="900">
                          <a:solidFill>
                            <a:schemeClr val="dk1"/>
                          </a:solidFill>
                        </a:rPr>
                        <a:t>Why do owls say "hoo"?**</a:t>
                      </a:r>
                      <a:endParaRPr sz="9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828675">
                <a:tc vMerge="1"/>
                <a:tc>
                  <a:txBody>
                    <a:bodyPr/>
                    <a:lstStyle/>
                    <a:p>
                      <a:pPr indent="0" lvl="0" marL="0" rtl="0" algn="ctr">
                        <a:spcBef>
                          <a:spcPts val="0"/>
                        </a:spcBef>
                        <a:spcAft>
                          <a:spcPts val="0"/>
                        </a:spcAft>
                        <a:buNone/>
                      </a:pPr>
                      <a:r>
                        <a:rPr i="1" lang="en" sz="900"/>
                        <a:t>Genetics</a:t>
                      </a:r>
                      <a:endParaRPr i="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rPr b="1" lang="en" sz="900"/>
                        <a:t>3.1.K.B1 </a:t>
                      </a:r>
                      <a:r>
                        <a:rPr lang="en" sz="900"/>
                        <a:t>Observe and describe how young animals resemble their parents and other animals of the same kind.</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vMerge="1"/>
                <a:tc vMerge="1"/>
                <a:tc vMerge="1"/>
              </a:tr>
              <a:tr h="126725">
                <a:tc vMerge="1"/>
                <a:tc rowSpan="2">
                  <a:txBody>
                    <a:bodyPr/>
                    <a:lstStyle/>
                    <a:p>
                      <a:pPr indent="0" lvl="0" marL="0" rtl="0" algn="ctr">
                        <a:spcBef>
                          <a:spcPts val="0"/>
                        </a:spcBef>
                        <a:spcAft>
                          <a:spcPts val="0"/>
                        </a:spcAft>
                        <a:buNone/>
                      </a:pPr>
                      <a:r>
                        <a:rPr i="1" lang="en" sz="900"/>
                        <a:t>Evolution</a:t>
                      </a:r>
                      <a:endParaRPr i="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rPr b="1" lang="en" sz="900"/>
                        <a:t>3.1.K.C2 </a:t>
                      </a:r>
                      <a:r>
                        <a:rPr lang="en" sz="900"/>
                        <a:t>Describe changes animals and plants undergo throughout the seasons.</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rowSpan="2">
                  <a:txBody>
                    <a:bodyPr/>
                    <a:lstStyle/>
                    <a:p>
                      <a:pPr indent="0" lvl="0" marL="0" rtl="0" algn="ctr">
                        <a:spcBef>
                          <a:spcPts val="0"/>
                        </a:spcBef>
                        <a:spcAft>
                          <a:spcPts val="0"/>
                        </a:spcAft>
                        <a:buNone/>
                      </a:pPr>
                      <a:r>
                        <a:rPr lang="en" sz="1200" u="sng">
                          <a:solidFill>
                            <a:srgbClr val="1155CC"/>
                          </a:solidFill>
                          <a:hlinkClick r:id="rId9">
                            <a:extLst>
                              <a:ext uri="{A12FA001-AC4F-418D-AE19-62706E023703}">
                                <ahyp:hlinkClr val="tx"/>
                              </a:ext>
                            </a:extLst>
                          </a:hlinkClick>
                        </a:rPr>
                        <a:t>Mini-lesson</a:t>
                      </a:r>
                      <a:r>
                        <a:rPr lang="en" sz="1200" u="sng">
                          <a:solidFill>
                            <a:srgbClr val="1155CC"/>
                          </a:solidFill>
                          <a:hlinkClick r:id="rId10">
                            <a:extLst>
                              <a:ext uri="{A12FA001-AC4F-418D-AE19-62706E023703}">
                                <ahyp:hlinkClr val="tx"/>
                              </a:ext>
                            </a:extLst>
                          </a:hlinkClick>
                        </a:rPr>
                        <a:t>s</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rowSpan="2">
                  <a:txBody>
                    <a:bodyPr/>
                    <a:lstStyle/>
                    <a:p>
                      <a:pPr indent="0" lvl="0" marL="0" rtl="0" algn="ctr">
                        <a:spcBef>
                          <a:spcPts val="0"/>
                        </a:spcBef>
                        <a:spcAft>
                          <a:spcPts val="0"/>
                        </a:spcAft>
                        <a:buNone/>
                      </a:pPr>
                      <a:r>
                        <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rowSpan="2">
                  <a:txBody>
                    <a:bodyPr/>
                    <a:lstStyle/>
                    <a:p>
                      <a:pPr indent="0" lvl="0" marL="0" rtl="0" algn="l">
                        <a:lnSpc>
                          <a:spcPct val="115000"/>
                        </a:lnSpc>
                        <a:spcBef>
                          <a:spcPts val="0"/>
                        </a:spcBef>
                        <a:spcAft>
                          <a:spcPts val="0"/>
                        </a:spcAft>
                        <a:buClr>
                          <a:schemeClr val="dk1"/>
                        </a:buClr>
                        <a:buSzPts val="1100"/>
                        <a:buFont typeface="Arial"/>
                        <a:buNone/>
                      </a:pPr>
                      <a:r>
                        <a:rPr b="1" lang="en" sz="900">
                          <a:solidFill>
                            <a:schemeClr val="dk1"/>
                          </a:solidFill>
                        </a:rPr>
                        <a:t>Mini-lesson: </a:t>
                      </a:r>
                      <a:r>
                        <a:rPr lang="en" sz="900">
                          <a:solidFill>
                            <a:schemeClr val="dk1"/>
                          </a:solidFill>
                        </a:rPr>
                        <a:t>Why do leaves change color in the fall?**</a:t>
                      </a:r>
                      <a:endParaRPr sz="900">
                        <a:solidFill>
                          <a:schemeClr val="dk1"/>
                        </a:solidFill>
                      </a:endParaRPr>
                    </a:p>
                    <a:p>
                      <a:pPr indent="0" lvl="0" marL="0" rtl="0" algn="l">
                        <a:lnSpc>
                          <a:spcPct val="115000"/>
                        </a:lnSpc>
                        <a:spcBef>
                          <a:spcPts val="0"/>
                        </a:spcBef>
                        <a:spcAft>
                          <a:spcPts val="0"/>
                        </a:spcAft>
                        <a:buNone/>
                      </a:pPr>
                      <a:r>
                        <a:rPr b="1" lang="en" sz="900">
                          <a:solidFill>
                            <a:schemeClr val="dk1"/>
                          </a:solidFill>
                        </a:rPr>
                        <a:t>Mini-lesson: </a:t>
                      </a:r>
                      <a:r>
                        <a:rPr lang="en" sz="900">
                          <a:solidFill>
                            <a:schemeClr val="dk1"/>
                          </a:solidFill>
                        </a:rPr>
                        <a:t>How do flowers bloom in the spring?**</a:t>
                      </a:r>
                      <a:endParaRPr sz="900">
                        <a:solidFill>
                          <a:schemeClr val="dk1"/>
                        </a:solidFill>
                      </a:endParaRPr>
                    </a:p>
                    <a:p>
                      <a:pPr indent="0" lvl="0" marL="0" rtl="0" algn="l">
                        <a:lnSpc>
                          <a:spcPct val="115000"/>
                        </a:lnSpc>
                        <a:spcBef>
                          <a:spcPts val="0"/>
                        </a:spcBef>
                        <a:spcAft>
                          <a:spcPts val="0"/>
                        </a:spcAft>
                        <a:buNone/>
                      </a:pPr>
                      <a:r>
                        <a:rPr b="1" lang="en" sz="900"/>
                        <a:t>Mini-lesson</a:t>
                      </a:r>
                      <a:r>
                        <a:rPr b="1" lang="en" sz="900"/>
                        <a:t>: </a:t>
                      </a:r>
                      <a:r>
                        <a:rPr lang="en" sz="900"/>
                        <a:t>Why do animals come back after going to warm places in winter?</a:t>
                      </a:r>
                      <a:endParaRPr sz="900"/>
                    </a:p>
                    <a:p>
                      <a:pPr indent="0" lvl="0" marL="0" rtl="0" algn="l">
                        <a:lnSpc>
                          <a:spcPct val="115000"/>
                        </a:lnSpc>
                        <a:spcBef>
                          <a:spcPts val="0"/>
                        </a:spcBef>
                        <a:spcAft>
                          <a:spcPts val="0"/>
                        </a:spcAft>
                        <a:buNone/>
                      </a:pPr>
                      <a:r>
                        <a:rPr b="1" lang="en" sz="900"/>
                        <a:t>Mini-lesson</a:t>
                      </a:r>
                      <a:r>
                        <a:rPr b="1" lang="en" sz="900"/>
                        <a:t>: </a:t>
                      </a:r>
                      <a:r>
                        <a:rPr lang="en" sz="900"/>
                        <a:t>Where do bugs go in winter?</a:t>
                      </a:r>
                      <a:endParaRPr sz="9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126725">
                <a:tc vMerge="1"/>
                <a:tc vMerge="1"/>
                <a:tc>
                  <a:txBody>
                    <a:bodyPr/>
                    <a:lstStyle/>
                    <a:p>
                      <a:pPr indent="0" lvl="0" marL="0" rtl="0" algn="l">
                        <a:spcBef>
                          <a:spcPts val="0"/>
                        </a:spcBef>
                        <a:spcAft>
                          <a:spcPts val="0"/>
                        </a:spcAft>
                        <a:buNone/>
                      </a:pPr>
                      <a:r>
                        <a:rPr b="1" lang="en" sz="900"/>
                        <a:t>3.1.K.C3 Unifying Themes (Constancy &amp; Change): </a:t>
                      </a:r>
                      <a:r>
                        <a:rPr lang="en" sz="900"/>
                        <a:t>Describe changes that occur as a result of climate.</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vMerge="1"/>
                <a:tc vMerge="1"/>
                <a:tc vMerge="1"/>
              </a:tr>
            </a:tbl>
          </a:graphicData>
        </a:graphic>
      </p:graphicFrame>
      <p:pic>
        <p:nvPicPr>
          <p:cNvPr id="76" name="Google Shape;76;p14"/>
          <p:cNvPicPr preferRelativeResize="0"/>
          <p:nvPr/>
        </p:nvPicPr>
        <p:blipFill>
          <a:blip r:embed="rId11">
            <a:alphaModFix/>
          </a:blip>
          <a:stretch>
            <a:fillRect/>
          </a:stretch>
        </p:blipFill>
        <p:spPr>
          <a:xfrm>
            <a:off x="473425" y="249600"/>
            <a:ext cx="1240299" cy="755075"/>
          </a:xfrm>
          <a:prstGeom prst="rect">
            <a:avLst/>
          </a:prstGeom>
          <a:noFill/>
          <a:ln>
            <a:noFill/>
          </a:ln>
        </p:spPr>
      </p:pic>
      <p:sp>
        <p:nvSpPr>
          <p:cNvPr id="77" name="Google Shape;77;p14"/>
          <p:cNvSpPr txBox="1"/>
          <p:nvPr/>
        </p:nvSpPr>
        <p:spPr>
          <a:xfrm>
            <a:off x="760362" y="424046"/>
            <a:ext cx="762000" cy="224100"/>
          </a:xfrm>
          <a:prstGeom prst="rect">
            <a:avLst/>
          </a:prstGeom>
          <a:noFill/>
          <a:ln>
            <a:noFill/>
          </a:ln>
          <a:effectLst>
            <a:outerShdw blurRad="57150" rotWithShape="0" algn="bl" dir="5400000" dist="19050">
              <a:srgbClr val="000000">
                <a:alpha val="5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b="1" lang="en" sz="1200">
                <a:solidFill>
                  <a:srgbClr val="FFFFFF"/>
                </a:solidFill>
              </a:rPr>
              <a:t>PA</a:t>
            </a:r>
            <a:endParaRPr b="1" sz="1200">
              <a:solidFill>
                <a:srgbClr val="FFFFFF"/>
              </a:solidFill>
            </a:endParaRPr>
          </a:p>
        </p:txBody>
      </p:sp>
      <p:sp>
        <p:nvSpPr>
          <p:cNvPr id="78" name="Google Shape;78;p14"/>
          <p:cNvSpPr txBox="1"/>
          <p:nvPr/>
        </p:nvSpPr>
        <p:spPr>
          <a:xfrm>
            <a:off x="393775" y="6883100"/>
            <a:ext cx="8078100" cy="28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900"/>
              <a:t>**Indicates </a:t>
            </a:r>
            <a:r>
              <a:rPr lang="en" sz="900"/>
              <a:t>a mini-lesson</a:t>
            </a:r>
            <a:r>
              <a:rPr lang="en" sz="900"/>
              <a:t> with an included hands-on STEAM activity from Mystery Science</a:t>
            </a:r>
            <a:endParaRPr sz="9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sp>
        <p:nvSpPr>
          <p:cNvPr id="308" name="Google Shape;308;p32"/>
          <p:cNvSpPr txBox="1"/>
          <p:nvPr/>
        </p:nvSpPr>
        <p:spPr>
          <a:xfrm>
            <a:off x="2164300" y="228600"/>
            <a:ext cx="7652700" cy="582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3000">
                <a:solidFill>
                  <a:srgbClr val="521B99"/>
                </a:solidFill>
                <a:latin typeface="Nunito"/>
                <a:ea typeface="Nunito"/>
                <a:cs typeface="Nunito"/>
                <a:sym typeface="Nunito"/>
              </a:rPr>
              <a:t>Grade 5</a:t>
            </a:r>
            <a:endParaRPr sz="1100">
              <a:solidFill>
                <a:srgbClr val="000000"/>
              </a:solidFill>
            </a:endParaRPr>
          </a:p>
        </p:txBody>
      </p:sp>
      <p:pic>
        <p:nvPicPr>
          <p:cNvPr id="309" name="Google Shape;309;p32"/>
          <p:cNvPicPr preferRelativeResize="0"/>
          <p:nvPr/>
        </p:nvPicPr>
        <p:blipFill rotWithShape="1">
          <a:blip r:embed="rId3">
            <a:alphaModFix/>
          </a:blip>
          <a:srcRect b="0" l="0" r="0" t="0"/>
          <a:stretch/>
        </p:blipFill>
        <p:spPr>
          <a:xfrm>
            <a:off x="488525" y="1217149"/>
            <a:ext cx="1240300" cy="289775"/>
          </a:xfrm>
          <a:prstGeom prst="rect">
            <a:avLst/>
          </a:prstGeom>
          <a:noFill/>
          <a:ln>
            <a:noFill/>
          </a:ln>
        </p:spPr>
      </p:pic>
      <p:cxnSp>
        <p:nvCxnSpPr>
          <p:cNvPr id="310" name="Google Shape;310;p32"/>
          <p:cNvCxnSpPr/>
          <p:nvPr/>
        </p:nvCxnSpPr>
        <p:spPr>
          <a:xfrm>
            <a:off x="1997375" y="249600"/>
            <a:ext cx="0" cy="1273800"/>
          </a:xfrm>
          <a:prstGeom prst="straightConnector1">
            <a:avLst/>
          </a:prstGeom>
          <a:noFill/>
          <a:ln cap="flat" cmpd="sng" w="38100">
            <a:solidFill>
              <a:srgbClr val="674EA7"/>
            </a:solidFill>
            <a:prstDash val="solid"/>
            <a:round/>
            <a:headEnd len="med" w="med" type="none"/>
            <a:tailEnd len="med" w="med" type="none"/>
          </a:ln>
        </p:spPr>
      </p:cxnSp>
      <p:pic>
        <p:nvPicPr>
          <p:cNvPr id="311" name="Google Shape;311;p32"/>
          <p:cNvPicPr preferRelativeResize="0"/>
          <p:nvPr/>
        </p:nvPicPr>
        <p:blipFill rotWithShape="1">
          <a:blip r:embed="rId4">
            <a:alphaModFix/>
          </a:blip>
          <a:srcRect b="0" l="0" r="0" t="0"/>
          <a:stretch/>
        </p:blipFill>
        <p:spPr>
          <a:xfrm>
            <a:off x="4529138" y="7216325"/>
            <a:ext cx="1000125" cy="257175"/>
          </a:xfrm>
          <a:prstGeom prst="rect">
            <a:avLst/>
          </a:prstGeom>
          <a:noFill/>
          <a:ln>
            <a:noFill/>
          </a:ln>
        </p:spPr>
      </p:pic>
      <p:sp>
        <p:nvSpPr>
          <p:cNvPr id="312" name="Google Shape;312;p32"/>
          <p:cNvSpPr txBox="1"/>
          <p:nvPr/>
        </p:nvSpPr>
        <p:spPr>
          <a:xfrm>
            <a:off x="384250" y="7473500"/>
            <a:ext cx="3620400" cy="68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u="sng">
                <a:solidFill>
                  <a:srgbClr val="1155CC"/>
                </a:solidFill>
                <a:hlinkClick r:id="rId5">
                  <a:extLst>
                    <a:ext uri="{A12FA001-AC4F-418D-AE19-62706E023703}">
                      <ahyp:hlinkClr val="tx"/>
                    </a:ext>
                  </a:extLst>
                </a:hlinkClick>
              </a:rPr>
              <a:t>https://mysteryscience.com/docs/pennsylvania</a:t>
            </a:r>
            <a:endParaRPr sz="1100"/>
          </a:p>
        </p:txBody>
      </p:sp>
      <p:sp>
        <p:nvSpPr>
          <p:cNvPr id="313" name="Google Shape;313;p32"/>
          <p:cNvSpPr txBox="1"/>
          <p:nvPr/>
        </p:nvSpPr>
        <p:spPr>
          <a:xfrm>
            <a:off x="2185900" y="718850"/>
            <a:ext cx="7432800" cy="58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100">
                <a:solidFill>
                  <a:schemeClr val="dk1"/>
                </a:solidFill>
              </a:rPr>
              <a:t>Mystery Science aligns to the Pennsylvania Academic Standards for Science and Technology. The core </a:t>
            </a:r>
            <a:r>
              <a:rPr lang="en" sz="1100">
                <a:solidFill>
                  <a:schemeClr val="dk1"/>
                </a:solidFill>
                <a:highlight>
                  <a:schemeClr val="lt1"/>
                </a:highlight>
              </a:rPr>
              <a:t>lesson (exploration &amp; activity) is designed to take one hour per week. Extensions can expand upon each lesson. </a:t>
            </a:r>
            <a:r>
              <a:rPr lang="en" sz="1100">
                <a:solidFill>
                  <a:schemeClr val="dk1"/>
                </a:solidFill>
              </a:rPr>
              <a:t>To view each lesson’s alignment to 3 dimensional learning (disciplinary core ideas, science and engineering practices, and crosscutting concepts) view our </a:t>
            </a:r>
            <a:r>
              <a:rPr lang="en" sz="1100" u="sng">
                <a:solidFill>
                  <a:schemeClr val="accent3"/>
                </a:solidFill>
                <a:hlinkClick r:id="rId6">
                  <a:extLst>
                    <a:ext uri="{A12FA001-AC4F-418D-AE19-62706E023703}">
                      <ahyp:hlinkClr val="tx"/>
                    </a:ext>
                  </a:extLst>
                </a:hlinkClick>
              </a:rPr>
              <a:t>NGSS Alignment </a:t>
            </a:r>
            <a:r>
              <a:rPr lang="en" sz="1100">
                <a:solidFill>
                  <a:schemeClr val="dk1"/>
                </a:solidFill>
              </a:rPr>
              <a:t>document. </a:t>
            </a:r>
            <a:r>
              <a:rPr lang="en" sz="1100">
                <a:solidFill>
                  <a:schemeClr val="dk1"/>
                </a:solidFill>
                <a:highlight>
                  <a:schemeClr val="lt1"/>
                </a:highlight>
              </a:rPr>
              <a:t>Mini-lessons are 5-minute videos that answer K-5 student questions and can be used as a jumping off point to engage learners for a full lesson planned by the teacher.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p:txBody>
      </p:sp>
      <p:graphicFrame>
        <p:nvGraphicFramePr>
          <p:cNvPr id="314" name="Google Shape;314;p32"/>
          <p:cNvGraphicFramePr/>
          <p:nvPr/>
        </p:nvGraphicFramePr>
        <p:xfrm>
          <a:off x="457192" y="1828803"/>
          <a:ext cx="3000000" cy="3000000"/>
        </p:xfrm>
        <a:graphic>
          <a:graphicData uri="http://schemas.openxmlformats.org/drawingml/2006/table">
            <a:tbl>
              <a:tblPr>
                <a:noFill/>
                <a:tableStyleId>{63CE33A9-565E-4B5A-9EE2-FBF6C4CE3CBB}</a:tableStyleId>
              </a:tblPr>
              <a:tblGrid>
                <a:gridCol w="884000"/>
                <a:gridCol w="742550"/>
                <a:gridCol w="2406200"/>
                <a:gridCol w="983275"/>
                <a:gridCol w="737075"/>
                <a:gridCol w="3390900"/>
              </a:tblGrid>
              <a:tr h="182050">
                <a:tc>
                  <a:txBody>
                    <a:bodyPr/>
                    <a:lstStyle/>
                    <a:p>
                      <a:pPr indent="0" lvl="0" marL="0" rtl="0" algn="ctr">
                        <a:spcBef>
                          <a:spcPts val="0"/>
                        </a:spcBef>
                        <a:spcAft>
                          <a:spcPts val="0"/>
                        </a:spcAft>
                        <a:buNone/>
                      </a:pPr>
                      <a:r>
                        <a:rPr b="1" lang="en" sz="1200"/>
                        <a:t>Strand</a:t>
                      </a:r>
                      <a:endParaRPr b="1" sz="1200"/>
                    </a:p>
                  </a:txBody>
                  <a:tcPr marT="63500" marB="63500" marR="63500" marL="63500" anchor="ctr">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solidFill>
                            <a:srgbClr val="000000"/>
                          </a:solidFill>
                        </a:rPr>
                        <a:t>Topic</a:t>
                      </a:r>
                      <a:endParaRPr b="1" sz="1200">
                        <a:solidFill>
                          <a:srgbClr val="000000"/>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Clr>
                          <a:schemeClr val="dk1"/>
                        </a:buClr>
                        <a:buSzPts val="1100"/>
                        <a:buFont typeface="Arial"/>
                        <a:buNone/>
                      </a:pPr>
                      <a:r>
                        <a:rPr b="1" lang="en" sz="1200">
                          <a:solidFill>
                            <a:schemeClr val="dk1"/>
                          </a:solidFill>
                        </a:rPr>
                        <a:t>Pennsylvania Academic Standards for Science and Technology</a:t>
                      </a:r>
                      <a:endParaRPr b="1" sz="1200">
                        <a:solidFill>
                          <a:schemeClr val="dk1"/>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Unit</a:t>
                      </a:r>
                      <a:endParaRPr b="1"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Grade</a:t>
                      </a:r>
                      <a:endParaRPr b="1"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Lessons</a:t>
                      </a:r>
                      <a:endParaRPr b="1" sz="12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r>
              <a:tr h="126725">
                <a:tc rowSpan="6">
                  <a:txBody>
                    <a:bodyPr/>
                    <a:lstStyle/>
                    <a:p>
                      <a:pPr indent="0" lvl="0" marL="0" rtl="0" algn="ctr">
                        <a:spcBef>
                          <a:spcPts val="0"/>
                        </a:spcBef>
                        <a:spcAft>
                          <a:spcPts val="0"/>
                        </a:spcAft>
                        <a:buNone/>
                      </a:pPr>
                      <a:r>
                        <a:rPr b="1" lang="en" sz="1200"/>
                        <a:t>Biological Sciences</a:t>
                      </a:r>
                      <a:endParaRPr b="1" sz="1200"/>
                    </a:p>
                  </a:txBody>
                  <a:tcPr marT="63500" marB="63500" marR="63500" marL="63500" anchor="ctr">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F4CCCC"/>
                    </a:solidFill>
                  </a:tcPr>
                </a:tc>
                <a:tc rowSpan="3">
                  <a:txBody>
                    <a:bodyPr/>
                    <a:lstStyle/>
                    <a:p>
                      <a:pPr indent="0" lvl="0" marL="0" rtl="0" algn="ctr">
                        <a:spcBef>
                          <a:spcPts val="0"/>
                        </a:spcBef>
                        <a:spcAft>
                          <a:spcPts val="0"/>
                        </a:spcAft>
                        <a:buNone/>
                      </a:pPr>
                      <a:r>
                        <a:rPr i="1" lang="en" sz="900"/>
                        <a:t>Organisms &amp; Cells</a:t>
                      </a:r>
                      <a:endParaRPr i="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rPr b="1" lang="en" sz="900"/>
                        <a:t>3.1.5.A2 </a:t>
                      </a:r>
                      <a:r>
                        <a:rPr lang="en" sz="900"/>
                        <a:t>Describe how life on Earth depends on energy from the Sun.</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rowSpan="2">
                  <a:txBody>
                    <a:bodyPr/>
                    <a:lstStyle/>
                    <a:p>
                      <a:pPr indent="0" lvl="0" marL="0" rtl="0" algn="ctr">
                        <a:spcBef>
                          <a:spcPts val="0"/>
                        </a:spcBef>
                        <a:spcAft>
                          <a:spcPts val="0"/>
                        </a:spcAft>
                        <a:buNone/>
                      </a:pPr>
                      <a:r>
                        <a:rPr lang="en" sz="1200" u="sng">
                          <a:solidFill>
                            <a:schemeClr val="accent3"/>
                          </a:solidFill>
                          <a:hlinkClick r:id="rId7">
                            <a:extLst>
                              <a:ext uri="{A12FA001-AC4F-418D-AE19-62706E023703}">
                                <ahyp:hlinkClr val="tx"/>
                              </a:ext>
                            </a:extLst>
                          </a:hlinkClick>
                        </a:rPr>
                        <a:t>Web of Life</a:t>
                      </a:r>
                      <a:endParaRPr sz="1200">
                        <a:solidFill>
                          <a:schemeClr val="accent3"/>
                        </a:solidFill>
                      </a:endParaRPr>
                    </a:p>
                    <a:p>
                      <a:pPr indent="0" lvl="0" marL="0" rtl="0" algn="ctr">
                        <a:spcBef>
                          <a:spcPts val="0"/>
                        </a:spcBef>
                        <a:spcAft>
                          <a:spcPts val="0"/>
                        </a:spcAft>
                        <a:buNone/>
                      </a:pPr>
                      <a:r>
                        <a:t/>
                      </a:r>
                      <a:endParaRPr sz="1200">
                        <a:solidFill>
                          <a:srgbClr val="1155CC"/>
                        </a:solidFill>
                      </a:endParaRPr>
                    </a:p>
                    <a:p>
                      <a:pPr indent="0" lvl="0" marL="0" rtl="0" algn="ctr">
                        <a:spcBef>
                          <a:spcPts val="0"/>
                        </a:spcBef>
                        <a:spcAft>
                          <a:spcPts val="0"/>
                        </a:spcAft>
                        <a:buNone/>
                      </a:pPr>
                      <a:r>
                        <a:t/>
                      </a:r>
                      <a:endParaRPr sz="1200">
                        <a:solidFill>
                          <a:srgbClr val="1155CC"/>
                        </a:solidFill>
                      </a:endParaRPr>
                    </a:p>
                    <a:p>
                      <a:pPr indent="0" lvl="0" marL="0" rtl="0" algn="ctr">
                        <a:spcBef>
                          <a:spcPts val="0"/>
                        </a:spcBef>
                        <a:spcAft>
                          <a:spcPts val="0"/>
                        </a:spcAft>
                        <a:buNone/>
                      </a:pPr>
                      <a:r>
                        <a:t/>
                      </a:r>
                      <a:endParaRPr sz="1200">
                        <a:solidFill>
                          <a:srgbClr val="1155CC"/>
                        </a:solidFill>
                      </a:endParaRPr>
                    </a:p>
                    <a:p>
                      <a:pPr indent="0" lvl="0" marL="0" rtl="0" algn="ctr">
                        <a:spcBef>
                          <a:spcPts val="0"/>
                        </a:spcBef>
                        <a:spcAft>
                          <a:spcPts val="0"/>
                        </a:spcAft>
                        <a:buNone/>
                      </a:pPr>
                      <a:r>
                        <a:t/>
                      </a:r>
                      <a:endParaRPr sz="1200">
                        <a:solidFill>
                          <a:srgbClr val="1155CC"/>
                        </a:solidFill>
                      </a:endParaRPr>
                    </a:p>
                    <a:p>
                      <a:pPr indent="0" lvl="0" marL="0" rtl="0" algn="ctr">
                        <a:spcBef>
                          <a:spcPts val="0"/>
                        </a:spcBef>
                        <a:spcAft>
                          <a:spcPts val="0"/>
                        </a:spcAft>
                        <a:buNone/>
                      </a:pPr>
                      <a:r>
                        <a:t/>
                      </a:r>
                      <a:endParaRPr sz="1200">
                        <a:solidFill>
                          <a:srgbClr val="1155CC"/>
                        </a:solidFill>
                      </a:endParaRPr>
                    </a:p>
                    <a:p>
                      <a:pPr indent="0" lvl="0" marL="0" rtl="0" algn="ctr">
                        <a:spcBef>
                          <a:spcPts val="0"/>
                        </a:spcBef>
                        <a:spcAft>
                          <a:spcPts val="0"/>
                        </a:spcAft>
                        <a:buClr>
                          <a:schemeClr val="dk1"/>
                        </a:buClr>
                        <a:buSzPts val="1100"/>
                        <a:buFont typeface="Arial"/>
                        <a:buNone/>
                      </a:pPr>
                      <a:r>
                        <a:rPr lang="en" sz="1200" u="sng">
                          <a:solidFill>
                            <a:schemeClr val="accent3"/>
                          </a:solidFill>
                          <a:hlinkClick r:id="rId8">
                            <a:extLst>
                              <a:ext uri="{A12FA001-AC4F-418D-AE19-62706E023703}">
                                <ahyp:hlinkClr val="tx"/>
                              </a:ext>
                            </a:extLst>
                          </a:hlinkClick>
                        </a:rPr>
                        <a:t>Mini-lessons</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rowSpan="2">
                  <a:txBody>
                    <a:bodyPr/>
                    <a:lstStyle/>
                    <a:p>
                      <a:pPr indent="0" lvl="0" marL="0" rtl="0" algn="ctr">
                        <a:spcBef>
                          <a:spcPts val="0"/>
                        </a:spcBef>
                        <a:spcAft>
                          <a:spcPts val="0"/>
                        </a:spcAft>
                        <a:buNone/>
                      </a:pPr>
                      <a:r>
                        <a:rPr lang="en" sz="1200"/>
                        <a:t>Grade 5</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rowSpan="2">
                  <a:txBody>
                    <a:bodyPr/>
                    <a:lstStyle/>
                    <a:p>
                      <a:pPr indent="0" lvl="0" marL="0" rtl="0" algn="l">
                        <a:lnSpc>
                          <a:spcPct val="115000"/>
                        </a:lnSpc>
                        <a:spcBef>
                          <a:spcPts val="0"/>
                        </a:spcBef>
                        <a:spcAft>
                          <a:spcPts val="0"/>
                        </a:spcAft>
                        <a:buClr>
                          <a:schemeClr val="dk1"/>
                        </a:buClr>
                        <a:buSzPts val="1100"/>
                        <a:buFont typeface="Arial"/>
                        <a:buNone/>
                      </a:pPr>
                      <a:r>
                        <a:rPr b="1" lang="en" sz="900">
                          <a:solidFill>
                            <a:schemeClr val="dk1"/>
                          </a:solidFill>
                        </a:rPr>
                        <a:t>Lesson 1: </a:t>
                      </a:r>
                      <a:r>
                        <a:rPr lang="en" sz="900">
                          <a:solidFill>
                            <a:schemeClr val="dk1"/>
                          </a:solidFill>
                        </a:rPr>
                        <a:t>Why would a hawk move to New York City?</a:t>
                      </a:r>
                      <a:endParaRPr sz="900">
                        <a:solidFill>
                          <a:schemeClr val="dk1"/>
                        </a:solidFill>
                      </a:endParaRPr>
                    </a:p>
                    <a:p>
                      <a:pPr indent="0" lvl="0" marL="0" rtl="0" algn="l">
                        <a:lnSpc>
                          <a:spcPct val="115000"/>
                        </a:lnSpc>
                        <a:spcBef>
                          <a:spcPts val="0"/>
                        </a:spcBef>
                        <a:spcAft>
                          <a:spcPts val="0"/>
                        </a:spcAft>
                        <a:buClr>
                          <a:schemeClr val="dk1"/>
                        </a:buClr>
                        <a:buSzPts val="1100"/>
                        <a:buFont typeface="Arial"/>
                        <a:buNone/>
                      </a:pPr>
                      <a:r>
                        <a:rPr b="1" lang="en" sz="900">
                          <a:solidFill>
                            <a:schemeClr val="dk1"/>
                          </a:solidFill>
                        </a:rPr>
                        <a:t>Lesson 2: </a:t>
                      </a:r>
                      <a:r>
                        <a:rPr lang="en" sz="900">
                          <a:solidFill>
                            <a:schemeClr val="dk1"/>
                          </a:solidFill>
                        </a:rPr>
                        <a:t>What do plants eat?</a:t>
                      </a:r>
                      <a:endParaRPr sz="900">
                        <a:solidFill>
                          <a:schemeClr val="dk1"/>
                        </a:solidFill>
                      </a:endParaRPr>
                    </a:p>
                    <a:p>
                      <a:pPr indent="0" lvl="0" marL="0" rtl="0" algn="l">
                        <a:lnSpc>
                          <a:spcPct val="115000"/>
                        </a:lnSpc>
                        <a:spcBef>
                          <a:spcPts val="0"/>
                        </a:spcBef>
                        <a:spcAft>
                          <a:spcPts val="0"/>
                        </a:spcAft>
                        <a:buClr>
                          <a:schemeClr val="dk1"/>
                        </a:buClr>
                        <a:buSzPts val="1100"/>
                        <a:buFont typeface="Arial"/>
                        <a:buNone/>
                      </a:pPr>
                      <a:r>
                        <a:rPr b="1" lang="en" sz="900">
                          <a:solidFill>
                            <a:schemeClr val="dk1"/>
                          </a:solidFill>
                        </a:rPr>
                        <a:t>Lesson 3: </a:t>
                      </a:r>
                      <a:r>
                        <a:rPr lang="en" sz="900">
                          <a:solidFill>
                            <a:schemeClr val="dk1"/>
                          </a:solidFill>
                        </a:rPr>
                        <a:t>Where do fallen leaves go?</a:t>
                      </a:r>
                      <a:endParaRPr sz="900">
                        <a:solidFill>
                          <a:schemeClr val="dk1"/>
                        </a:solidFill>
                      </a:endParaRPr>
                    </a:p>
                    <a:p>
                      <a:pPr indent="0" lvl="0" marL="0" rtl="0" algn="l">
                        <a:lnSpc>
                          <a:spcPct val="115000"/>
                        </a:lnSpc>
                        <a:spcBef>
                          <a:spcPts val="0"/>
                        </a:spcBef>
                        <a:spcAft>
                          <a:spcPts val="0"/>
                        </a:spcAft>
                        <a:buClr>
                          <a:schemeClr val="dk1"/>
                        </a:buClr>
                        <a:buSzPts val="1100"/>
                        <a:buFont typeface="Arial"/>
                        <a:buNone/>
                      </a:pPr>
                      <a:r>
                        <a:rPr b="1" lang="en" sz="900">
                          <a:solidFill>
                            <a:schemeClr val="dk1"/>
                          </a:solidFill>
                        </a:rPr>
                        <a:t>Lesson 4: </a:t>
                      </a:r>
                      <a:r>
                        <a:rPr lang="en" sz="900">
                          <a:solidFill>
                            <a:schemeClr val="dk1"/>
                          </a:solidFill>
                        </a:rPr>
                        <a:t>Do worms really eat dirt?</a:t>
                      </a:r>
                      <a:endParaRPr sz="900">
                        <a:solidFill>
                          <a:schemeClr val="dk1"/>
                        </a:solidFill>
                      </a:endParaRPr>
                    </a:p>
                    <a:p>
                      <a:pPr indent="0" lvl="0" marL="0" rtl="0" algn="l">
                        <a:lnSpc>
                          <a:spcPct val="115000"/>
                        </a:lnSpc>
                        <a:spcBef>
                          <a:spcPts val="0"/>
                        </a:spcBef>
                        <a:spcAft>
                          <a:spcPts val="0"/>
                        </a:spcAft>
                        <a:buClr>
                          <a:schemeClr val="dk1"/>
                        </a:buClr>
                        <a:buSzPts val="1100"/>
                        <a:buFont typeface="Arial"/>
                        <a:buNone/>
                      </a:pPr>
                      <a:r>
                        <a:rPr b="1" lang="en" sz="900">
                          <a:solidFill>
                            <a:schemeClr val="dk1"/>
                          </a:solidFill>
                        </a:rPr>
                        <a:t>Lesson 5: </a:t>
                      </a:r>
                      <a:r>
                        <a:rPr lang="en" sz="900">
                          <a:solidFill>
                            <a:schemeClr val="dk1"/>
                          </a:solidFill>
                        </a:rPr>
                        <a:t>Why do you have to clean a fish tank but not a pond?</a:t>
                      </a:r>
                      <a:endParaRPr sz="900">
                        <a:solidFill>
                          <a:schemeClr val="dk1"/>
                        </a:solidFill>
                      </a:endParaRPr>
                    </a:p>
                    <a:p>
                      <a:pPr indent="0" lvl="0" marL="0" rtl="0" algn="l">
                        <a:lnSpc>
                          <a:spcPct val="115000"/>
                        </a:lnSpc>
                        <a:spcBef>
                          <a:spcPts val="0"/>
                        </a:spcBef>
                        <a:spcAft>
                          <a:spcPts val="0"/>
                        </a:spcAft>
                        <a:buClr>
                          <a:schemeClr val="dk1"/>
                        </a:buClr>
                        <a:buSzPts val="1100"/>
                        <a:buFont typeface="Arial"/>
                        <a:buNone/>
                      </a:pPr>
                      <a:r>
                        <a:rPr b="1" lang="en" sz="900">
                          <a:solidFill>
                            <a:schemeClr val="dk1"/>
                          </a:solidFill>
                        </a:rPr>
                        <a:t>Lesson 6: </a:t>
                      </a:r>
                      <a:r>
                        <a:rPr lang="en" sz="900">
                          <a:solidFill>
                            <a:schemeClr val="dk1"/>
                          </a:solidFill>
                        </a:rPr>
                        <a:t>Why did the dinosaurs go extinct?</a:t>
                      </a:r>
                      <a:endParaRPr sz="9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900">
                        <a:solidFill>
                          <a:schemeClr val="dk1"/>
                        </a:solidFill>
                      </a:endParaRPr>
                    </a:p>
                    <a:p>
                      <a:pPr indent="0" lvl="0" marL="0" rtl="0" algn="l">
                        <a:lnSpc>
                          <a:spcPct val="115000"/>
                        </a:lnSpc>
                        <a:spcBef>
                          <a:spcPts val="0"/>
                        </a:spcBef>
                        <a:spcAft>
                          <a:spcPts val="0"/>
                        </a:spcAft>
                        <a:buClr>
                          <a:schemeClr val="dk1"/>
                        </a:buClr>
                        <a:buSzPts val="1100"/>
                        <a:buFont typeface="Arial"/>
                        <a:buNone/>
                      </a:pPr>
                      <a:r>
                        <a:rPr b="1" lang="en" sz="900">
                          <a:solidFill>
                            <a:schemeClr val="dk1"/>
                          </a:solidFill>
                        </a:rPr>
                        <a:t>Mini-lesson:  </a:t>
                      </a:r>
                      <a:r>
                        <a:rPr lang="en" sz="900">
                          <a:solidFill>
                            <a:schemeClr val="dk1"/>
                          </a:solidFill>
                        </a:rPr>
                        <a:t>Are butterflies the only animals that start out as caterpillars?**</a:t>
                      </a:r>
                      <a:endParaRPr sz="900">
                        <a:solidFill>
                          <a:schemeClr val="dk1"/>
                        </a:solidFill>
                      </a:endParaRPr>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26725">
                <a:tc vMerge="1"/>
                <a:tc vMerge="1"/>
                <a:tc>
                  <a:txBody>
                    <a:bodyPr/>
                    <a:lstStyle/>
                    <a:p>
                      <a:pPr indent="0" lvl="0" marL="0" rtl="0" algn="l">
                        <a:spcBef>
                          <a:spcPts val="0"/>
                        </a:spcBef>
                        <a:spcAft>
                          <a:spcPts val="0"/>
                        </a:spcAft>
                        <a:buNone/>
                      </a:pPr>
                      <a:r>
                        <a:rPr b="1" lang="en" sz="900"/>
                        <a:t>3.1.5.A3 </a:t>
                      </a:r>
                      <a:r>
                        <a:rPr lang="en" sz="900"/>
                        <a:t>Compare and contrast the similarities and differences in life cycles of different organisms.</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vMerge="1"/>
                <a:tc vMerge="1"/>
                <a:tc vMerge="1"/>
              </a:tr>
              <a:tr h="126725">
                <a:tc vMerge="1"/>
                <a:tc vMerge="1"/>
                <a:tc>
                  <a:txBody>
                    <a:bodyPr/>
                    <a:lstStyle/>
                    <a:p>
                      <a:pPr indent="0" lvl="0" marL="0" rtl="0" algn="l">
                        <a:spcBef>
                          <a:spcPts val="0"/>
                        </a:spcBef>
                        <a:spcAft>
                          <a:spcPts val="0"/>
                        </a:spcAft>
                        <a:buNone/>
                      </a:pPr>
                      <a:r>
                        <a:rPr b="1" lang="en" sz="900"/>
                        <a:t>3.1.5.A5 </a:t>
                      </a:r>
                      <a:r>
                        <a:rPr lang="en" sz="900"/>
                        <a:t>Explain the concept of a cell as the basic unit of life. Compare and contrast plant and animal cells.</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i="1" lang="en" sz="900">
                          <a:solidFill>
                            <a:schemeClr val="dk1"/>
                          </a:solidFill>
                        </a:rPr>
                        <a:t>Pennsylvania specific standard</a:t>
                      </a:r>
                      <a:endParaRPr/>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26725">
                <a:tc vMerge="1"/>
                <a:tc>
                  <a:txBody>
                    <a:bodyPr/>
                    <a:lstStyle/>
                    <a:p>
                      <a:pPr indent="0" lvl="0" marL="0" rtl="0" algn="ctr">
                        <a:spcBef>
                          <a:spcPts val="0"/>
                        </a:spcBef>
                        <a:spcAft>
                          <a:spcPts val="0"/>
                        </a:spcAft>
                        <a:buNone/>
                      </a:pPr>
                      <a:r>
                        <a:rPr i="1" lang="en" sz="900"/>
                        <a:t>Genetics</a:t>
                      </a:r>
                      <a:endParaRPr i="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rPr b="1" lang="en" sz="900"/>
                        <a:t>3.1.5.B1 </a:t>
                      </a:r>
                      <a:r>
                        <a:rPr lang="en" sz="900"/>
                        <a:t>Differentiate between inherited and acquired characteristics of plants and animals.</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rowSpan="3">
                  <a:txBody>
                    <a:bodyPr/>
                    <a:lstStyle/>
                    <a:p>
                      <a:pPr indent="0" lvl="0" marL="0" rtl="0" algn="ctr">
                        <a:spcBef>
                          <a:spcPts val="0"/>
                        </a:spcBef>
                        <a:spcAft>
                          <a:spcPts val="0"/>
                        </a:spcAft>
                        <a:buNone/>
                      </a:pPr>
                      <a:r>
                        <a:rPr lang="en" sz="1200" u="sng">
                          <a:solidFill>
                            <a:schemeClr val="accent3"/>
                          </a:solidFill>
                          <a:hlinkClick r:id="rId9">
                            <a:extLst>
                              <a:ext uri="{A12FA001-AC4F-418D-AE19-62706E023703}">
                                <ahyp:hlinkClr val="tx"/>
                              </a:ext>
                            </a:extLst>
                          </a:hlinkClick>
                        </a:rPr>
                        <a:t>Animals Through Time</a:t>
                      </a:r>
                      <a:r>
                        <a:rPr lang="en" sz="1200">
                          <a:solidFill>
                            <a:srgbClr val="1155CC"/>
                          </a:solidFill>
                        </a:rPr>
                        <a:t>*</a:t>
                      </a:r>
                      <a:endParaRPr sz="1200">
                        <a:solidFill>
                          <a:srgbClr val="1155CC"/>
                        </a:solidFill>
                      </a:endParaRPr>
                    </a:p>
                    <a:p>
                      <a:pPr indent="0" lvl="0" marL="0" rtl="0" algn="ctr">
                        <a:spcBef>
                          <a:spcPts val="0"/>
                        </a:spcBef>
                        <a:spcAft>
                          <a:spcPts val="0"/>
                        </a:spcAft>
                        <a:buNone/>
                      </a:pPr>
                      <a:r>
                        <a:t/>
                      </a:r>
                      <a:endParaRPr sz="1200">
                        <a:solidFill>
                          <a:srgbClr val="1155CC"/>
                        </a:solidFill>
                      </a:endParaRPr>
                    </a:p>
                    <a:p>
                      <a:pPr indent="0" lvl="0" marL="0" rtl="0" algn="ctr">
                        <a:spcBef>
                          <a:spcPts val="0"/>
                        </a:spcBef>
                        <a:spcAft>
                          <a:spcPts val="0"/>
                        </a:spcAft>
                        <a:buNone/>
                      </a:pPr>
                      <a:r>
                        <a:t/>
                      </a:r>
                      <a:endParaRPr sz="1200">
                        <a:solidFill>
                          <a:srgbClr val="1155CC"/>
                        </a:solidFill>
                      </a:endParaRPr>
                    </a:p>
                    <a:p>
                      <a:pPr indent="0" lvl="0" marL="0" rtl="0" algn="ctr">
                        <a:spcBef>
                          <a:spcPts val="0"/>
                        </a:spcBef>
                        <a:spcAft>
                          <a:spcPts val="0"/>
                        </a:spcAft>
                        <a:buNone/>
                      </a:pPr>
                      <a:r>
                        <a:t/>
                      </a:r>
                      <a:endParaRPr sz="1200">
                        <a:solidFill>
                          <a:srgbClr val="1155CC"/>
                        </a:solidFill>
                      </a:endParaRPr>
                    </a:p>
                    <a:p>
                      <a:pPr indent="0" lvl="0" marL="0" rtl="0" algn="ctr">
                        <a:spcBef>
                          <a:spcPts val="0"/>
                        </a:spcBef>
                        <a:spcAft>
                          <a:spcPts val="0"/>
                        </a:spcAft>
                        <a:buClr>
                          <a:schemeClr val="dk1"/>
                        </a:buClr>
                        <a:buSzPts val="1100"/>
                        <a:buFont typeface="Arial"/>
                        <a:buNone/>
                      </a:pPr>
                      <a:r>
                        <a:rPr lang="en" sz="1200" u="sng">
                          <a:solidFill>
                            <a:schemeClr val="accent3"/>
                          </a:solidFill>
                          <a:hlinkClick r:id="rId10">
                            <a:extLst>
                              <a:ext uri="{A12FA001-AC4F-418D-AE19-62706E023703}">
                                <ahyp:hlinkClr val="tx"/>
                              </a:ext>
                            </a:extLst>
                          </a:hlinkClick>
                        </a:rPr>
                        <a:t>Mini-lessons</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rowSpan="3">
                  <a:txBody>
                    <a:bodyPr/>
                    <a:lstStyle/>
                    <a:p>
                      <a:pPr indent="0" lvl="0" marL="0" rtl="0" algn="ctr">
                        <a:spcBef>
                          <a:spcPts val="0"/>
                        </a:spcBef>
                        <a:spcAft>
                          <a:spcPts val="0"/>
                        </a:spcAft>
                        <a:buNone/>
                      </a:pPr>
                      <a:r>
                        <a:rPr lang="en" sz="1200"/>
                        <a:t>Grade 3*</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rowSpan="3">
                  <a:txBody>
                    <a:bodyPr/>
                    <a:lstStyle/>
                    <a:p>
                      <a:pPr indent="0" lvl="0" marL="0" rtl="0" algn="l">
                        <a:lnSpc>
                          <a:spcPct val="115000"/>
                        </a:lnSpc>
                        <a:spcBef>
                          <a:spcPts val="0"/>
                        </a:spcBef>
                        <a:spcAft>
                          <a:spcPts val="0"/>
                        </a:spcAft>
                        <a:buNone/>
                      </a:pPr>
                      <a:r>
                        <a:rPr b="1" lang="en" sz="900">
                          <a:solidFill>
                            <a:schemeClr val="dk1"/>
                          </a:solidFill>
                        </a:rPr>
                        <a:t>Lesson 4: </a:t>
                      </a:r>
                      <a:r>
                        <a:rPr lang="en" sz="900">
                          <a:solidFill>
                            <a:schemeClr val="dk1"/>
                          </a:solidFill>
                        </a:rPr>
                        <a:t>What kinds of animals might there be in the future?</a:t>
                      </a:r>
                      <a:endParaRPr sz="900">
                        <a:solidFill>
                          <a:schemeClr val="dk1"/>
                        </a:solidFill>
                      </a:endParaRPr>
                    </a:p>
                    <a:p>
                      <a:pPr indent="0" lvl="0" marL="0" rtl="0" algn="l">
                        <a:lnSpc>
                          <a:spcPct val="115000"/>
                        </a:lnSpc>
                        <a:spcBef>
                          <a:spcPts val="0"/>
                        </a:spcBef>
                        <a:spcAft>
                          <a:spcPts val="0"/>
                        </a:spcAft>
                        <a:buNone/>
                      </a:pPr>
                      <a:r>
                        <a:rPr b="1" lang="en" sz="900">
                          <a:solidFill>
                            <a:schemeClr val="dk1"/>
                          </a:solidFill>
                        </a:rPr>
                        <a:t>Lesson 5: </a:t>
                      </a:r>
                      <a:r>
                        <a:rPr lang="en" sz="900">
                          <a:solidFill>
                            <a:schemeClr val="dk1"/>
                          </a:solidFill>
                        </a:rPr>
                        <a:t>Can selection happen without people?</a:t>
                      </a:r>
                      <a:endParaRPr sz="900">
                        <a:solidFill>
                          <a:schemeClr val="dk1"/>
                        </a:solidFill>
                      </a:endParaRPr>
                    </a:p>
                    <a:p>
                      <a:pPr indent="0" lvl="0" marL="0" rtl="0" algn="l">
                        <a:lnSpc>
                          <a:spcPct val="115000"/>
                        </a:lnSpc>
                        <a:spcBef>
                          <a:spcPts val="0"/>
                        </a:spcBef>
                        <a:spcAft>
                          <a:spcPts val="0"/>
                        </a:spcAft>
                        <a:buNone/>
                      </a:pPr>
                      <a:r>
                        <a:rPr b="1" lang="en" sz="900">
                          <a:solidFill>
                            <a:schemeClr val="dk1"/>
                          </a:solidFill>
                        </a:rPr>
                        <a:t>Lesson 6: </a:t>
                      </a:r>
                      <a:r>
                        <a:rPr lang="en" sz="900">
                          <a:solidFill>
                            <a:schemeClr val="dk1"/>
                          </a:solidFill>
                        </a:rPr>
                        <a:t>Why do dogs wag their tails?</a:t>
                      </a:r>
                      <a:endParaRPr sz="900">
                        <a:solidFill>
                          <a:schemeClr val="dk1"/>
                        </a:solidFill>
                      </a:endParaRPr>
                    </a:p>
                    <a:p>
                      <a:pPr indent="0" lvl="0" marL="0" rtl="0" algn="l">
                        <a:lnSpc>
                          <a:spcPct val="115000"/>
                        </a:lnSpc>
                        <a:spcBef>
                          <a:spcPts val="0"/>
                        </a:spcBef>
                        <a:spcAft>
                          <a:spcPts val="0"/>
                        </a:spcAft>
                        <a:buNone/>
                      </a:pPr>
                      <a:r>
                        <a:rPr b="1" lang="en" sz="900">
                          <a:solidFill>
                            <a:schemeClr val="dk1"/>
                          </a:solidFill>
                        </a:rPr>
                        <a:t>Lesson 7: </a:t>
                      </a:r>
                      <a:r>
                        <a:rPr lang="en" sz="900">
                          <a:solidFill>
                            <a:schemeClr val="dk1"/>
                          </a:solidFill>
                        </a:rPr>
                        <a:t>What’s the best way to get rid of mosquitoes?</a:t>
                      </a:r>
                      <a:endParaRPr sz="900">
                        <a:solidFill>
                          <a:schemeClr val="dk1"/>
                        </a:solidFill>
                      </a:endParaRPr>
                    </a:p>
                    <a:p>
                      <a:pPr indent="0" lvl="0" marL="0" rtl="0" algn="l">
                        <a:lnSpc>
                          <a:spcPct val="115000"/>
                        </a:lnSpc>
                        <a:spcBef>
                          <a:spcPts val="0"/>
                        </a:spcBef>
                        <a:spcAft>
                          <a:spcPts val="0"/>
                        </a:spcAft>
                        <a:buNone/>
                      </a:pPr>
                      <a:r>
                        <a:rPr b="1" lang="en" sz="900">
                          <a:solidFill>
                            <a:schemeClr val="dk1"/>
                          </a:solidFill>
                        </a:rPr>
                        <a:t>Lesson 8: </a:t>
                      </a:r>
                      <a:r>
                        <a:rPr lang="en" sz="900">
                          <a:solidFill>
                            <a:schemeClr val="dk1"/>
                          </a:solidFill>
                        </a:rPr>
                        <a:t>How long can people (and animals) survive in outer space?</a:t>
                      </a:r>
                      <a:endParaRPr sz="900">
                        <a:solidFill>
                          <a:schemeClr val="dk1"/>
                        </a:solidFill>
                      </a:endParaRPr>
                    </a:p>
                    <a:p>
                      <a:pPr indent="0" lvl="0" marL="0" rtl="0" algn="l">
                        <a:lnSpc>
                          <a:spcPct val="115000"/>
                        </a:lnSpc>
                        <a:spcBef>
                          <a:spcPts val="0"/>
                        </a:spcBef>
                        <a:spcAft>
                          <a:spcPts val="0"/>
                        </a:spcAft>
                        <a:buNone/>
                      </a:pPr>
                      <a:r>
                        <a:t/>
                      </a:r>
                      <a:endParaRPr sz="900">
                        <a:solidFill>
                          <a:schemeClr val="dk1"/>
                        </a:solidFill>
                      </a:endParaRPr>
                    </a:p>
                    <a:p>
                      <a:pPr indent="0" lvl="0" marL="0" rtl="0" algn="l">
                        <a:lnSpc>
                          <a:spcPct val="115000"/>
                        </a:lnSpc>
                        <a:spcBef>
                          <a:spcPts val="0"/>
                        </a:spcBef>
                        <a:spcAft>
                          <a:spcPts val="0"/>
                        </a:spcAft>
                        <a:buNone/>
                      </a:pPr>
                      <a:r>
                        <a:rPr b="1" lang="en" sz="900">
                          <a:solidFill>
                            <a:schemeClr val="dk1"/>
                          </a:solidFill>
                        </a:rPr>
                        <a:t>Mini-lesson: </a:t>
                      </a:r>
                      <a:r>
                        <a:rPr lang="en" sz="900">
                          <a:solidFill>
                            <a:schemeClr val="dk1"/>
                          </a:solidFill>
                        </a:rPr>
                        <a:t>Why are flamingos pink?**</a:t>
                      </a:r>
                      <a:endParaRPr sz="900">
                        <a:solidFill>
                          <a:schemeClr val="dk1"/>
                        </a:solidFill>
                      </a:endParaRPr>
                    </a:p>
                    <a:p>
                      <a:pPr indent="0" lvl="0" marL="0" rtl="0" algn="l">
                        <a:lnSpc>
                          <a:spcPct val="115000"/>
                        </a:lnSpc>
                        <a:spcBef>
                          <a:spcPts val="0"/>
                        </a:spcBef>
                        <a:spcAft>
                          <a:spcPts val="0"/>
                        </a:spcAft>
                        <a:buNone/>
                      </a:pPr>
                      <a:r>
                        <a:rPr b="1" lang="en" sz="900">
                          <a:solidFill>
                            <a:schemeClr val="dk1"/>
                          </a:solidFill>
                        </a:rPr>
                        <a:t>Mini-lesson: </a:t>
                      </a:r>
                      <a:r>
                        <a:rPr lang="en" sz="900">
                          <a:solidFill>
                            <a:schemeClr val="dk1"/>
                          </a:solidFill>
                        </a:rPr>
                        <a:t>Why do bears hibernate?**</a:t>
                      </a:r>
                      <a:endParaRPr sz="900">
                        <a:solidFill>
                          <a:schemeClr val="dk1"/>
                        </a:solidFill>
                      </a:endParaRPr>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126725">
                <a:tc vMerge="1"/>
                <a:tc rowSpan="2">
                  <a:txBody>
                    <a:bodyPr/>
                    <a:lstStyle/>
                    <a:p>
                      <a:pPr indent="0" lvl="0" marL="0" rtl="0" algn="ctr">
                        <a:spcBef>
                          <a:spcPts val="0"/>
                        </a:spcBef>
                        <a:spcAft>
                          <a:spcPts val="0"/>
                        </a:spcAft>
                        <a:buNone/>
                      </a:pPr>
                      <a:r>
                        <a:rPr i="1" lang="en" sz="900"/>
                        <a:t>Evolution</a:t>
                      </a:r>
                      <a:endParaRPr i="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rPr b="1" lang="en" sz="900">
                          <a:solidFill>
                            <a:schemeClr val="dk1"/>
                          </a:solidFill>
                        </a:rPr>
                        <a:t>3.1.5.C2 </a:t>
                      </a:r>
                      <a:r>
                        <a:rPr lang="en" sz="900">
                          <a:solidFill>
                            <a:schemeClr val="dk1"/>
                          </a:solidFill>
                        </a:rPr>
                        <a:t>Give examples of how inherited characteristics (e.g. shape of beak, length of neck, location of eyes, shape of teeth) may change over time as adaptations to changes in the environment that enable organisms to survive.</a:t>
                      </a:r>
                      <a:r>
                        <a:rPr lang="en" sz="900"/>
                        <a:t> </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vMerge="1"/>
                <a:tc vMerge="1"/>
                <a:tc vMerge="1"/>
              </a:tr>
              <a:tr h="126725">
                <a:tc vMerge="1"/>
                <a:tc vMerge="1"/>
                <a:tc>
                  <a:txBody>
                    <a:bodyPr/>
                    <a:lstStyle/>
                    <a:p>
                      <a:pPr indent="0" lvl="0" marL="0" rtl="0" algn="l">
                        <a:spcBef>
                          <a:spcPts val="0"/>
                        </a:spcBef>
                        <a:spcAft>
                          <a:spcPts val="0"/>
                        </a:spcAft>
                        <a:buClr>
                          <a:schemeClr val="dk1"/>
                        </a:buClr>
                        <a:buSzPts val="1100"/>
                        <a:buFont typeface="Arial"/>
                        <a:buNone/>
                      </a:pPr>
                      <a:r>
                        <a:rPr b="1" lang="en" sz="900">
                          <a:solidFill>
                            <a:schemeClr val="dk1"/>
                          </a:solidFill>
                        </a:rPr>
                        <a:t>3.1.5.C1 </a:t>
                      </a:r>
                      <a:r>
                        <a:rPr lang="en" sz="900">
                          <a:solidFill>
                            <a:schemeClr val="dk1"/>
                          </a:solidFill>
                        </a:rPr>
                        <a:t>Describe how organisms meet some of their needs by using behaviors (patterns of activities) in response to information (stimuli) received from the environment</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vMerge="1"/>
                <a:tc vMerge="1"/>
                <a:tc vMerge="1"/>
              </a:tr>
            </a:tbl>
          </a:graphicData>
        </a:graphic>
      </p:graphicFrame>
      <p:pic>
        <p:nvPicPr>
          <p:cNvPr id="315" name="Google Shape;315;p32"/>
          <p:cNvPicPr preferRelativeResize="0"/>
          <p:nvPr/>
        </p:nvPicPr>
        <p:blipFill>
          <a:blip r:embed="rId11">
            <a:alphaModFix/>
          </a:blip>
          <a:stretch>
            <a:fillRect/>
          </a:stretch>
        </p:blipFill>
        <p:spPr>
          <a:xfrm>
            <a:off x="473425" y="249600"/>
            <a:ext cx="1240299" cy="755075"/>
          </a:xfrm>
          <a:prstGeom prst="rect">
            <a:avLst/>
          </a:prstGeom>
          <a:noFill/>
          <a:ln>
            <a:noFill/>
          </a:ln>
        </p:spPr>
      </p:pic>
      <p:sp>
        <p:nvSpPr>
          <p:cNvPr id="316" name="Google Shape;316;p32"/>
          <p:cNvSpPr txBox="1"/>
          <p:nvPr/>
        </p:nvSpPr>
        <p:spPr>
          <a:xfrm>
            <a:off x="760362" y="424046"/>
            <a:ext cx="762000" cy="224100"/>
          </a:xfrm>
          <a:prstGeom prst="rect">
            <a:avLst/>
          </a:prstGeom>
          <a:noFill/>
          <a:ln>
            <a:noFill/>
          </a:ln>
          <a:effectLst>
            <a:outerShdw blurRad="57150" rotWithShape="0" algn="bl" dir="5400000" dist="19050">
              <a:srgbClr val="000000">
                <a:alpha val="5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b="1" lang="en" sz="1200">
                <a:solidFill>
                  <a:srgbClr val="FFFFFF"/>
                </a:solidFill>
              </a:rPr>
              <a:t>PA</a:t>
            </a:r>
            <a:endParaRPr b="1" sz="1200">
              <a:solidFill>
                <a:srgbClr val="FFFFFF"/>
              </a:solidFill>
            </a:endParaRPr>
          </a:p>
        </p:txBody>
      </p:sp>
      <p:sp>
        <p:nvSpPr>
          <p:cNvPr id="317" name="Google Shape;317;p32"/>
          <p:cNvSpPr txBox="1"/>
          <p:nvPr/>
        </p:nvSpPr>
        <p:spPr>
          <a:xfrm>
            <a:off x="384250" y="6994800"/>
            <a:ext cx="4105800" cy="58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900"/>
              <a:t>* </a:t>
            </a:r>
            <a:r>
              <a:rPr lang="en" sz="900" u="sng">
                <a:solidFill>
                  <a:schemeClr val="hlink"/>
                </a:solidFill>
                <a:hlinkClick r:id="rId12"/>
              </a:rPr>
              <a:t>Animals Through Time</a:t>
            </a:r>
            <a:r>
              <a:rPr lang="en" sz="900"/>
              <a:t> is designed for grade 3 NGSS, but can be taught in grade 5 with modifications. Expect elements of this unit to be intended for a younger audience.</a:t>
            </a:r>
            <a:endParaRPr sz="900"/>
          </a:p>
        </p:txBody>
      </p:sp>
      <p:sp>
        <p:nvSpPr>
          <p:cNvPr id="318" name="Google Shape;318;p32"/>
          <p:cNvSpPr txBox="1"/>
          <p:nvPr/>
        </p:nvSpPr>
        <p:spPr>
          <a:xfrm>
            <a:off x="6210300" y="6952425"/>
            <a:ext cx="33909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n" sz="900">
                <a:solidFill>
                  <a:schemeClr val="dk1"/>
                </a:solidFill>
              </a:rPr>
              <a:t>**Indicates a mini-lesson with an included hands-on STEAM activity from Mystery Science</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2" name="Shape 322"/>
        <p:cNvGrpSpPr/>
        <p:nvPr/>
      </p:nvGrpSpPr>
      <p:grpSpPr>
        <a:xfrm>
          <a:off x="0" y="0"/>
          <a:ext cx="0" cy="0"/>
          <a:chOff x="0" y="0"/>
          <a:chExt cx="0" cy="0"/>
        </a:xfrm>
      </p:grpSpPr>
      <p:sp>
        <p:nvSpPr>
          <p:cNvPr id="323" name="Google Shape;323;p33"/>
          <p:cNvSpPr txBox="1"/>
          <p:nvPr/>
        </p:nvSpPr>
        <p:spPr>
          <a:xfrm>
            <a:off x="2164300" y="356700"/>
            <a:ext cx="7652700" cy="453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800">
                <a:solidFill>
                  <a:srgbClr val="674EA7"/>
                </a:solidFill>
                <a:highlight>
                  <a:schemeClr val="lt1"/>
                </a:highlight>
                <a:latin typeface="Nunito"/>
                <a:ea typeface="Nunito"/>
                <a:cs typeface="Nunito"/>
                <a:sym typeface="Nunito"/>
              </a:rPr>
              <a:t>Grade 5, continued</a:t>
            </a:r>
            <a:endParaRPr b="1" sz="1800">
              <a:solidFill>
                <a:srgbClr val="521B99"/>
              </a:solidFill>
              <a:latin typeface="Nunito"/>
              <a:ea typeface="Nunito"/>
              <a:cs typeface="Nunito"/>
              <a:sym typeface="Nunito"/>
            </a:endParaRPr>
          </a:p>
        </p:txBody>
      </p:sp>
      <p:pic>
        <p:nvPicPr>
          <p:cNvPr id="324" name="Google Shape;324;p33"/>
          <p:cNvPicPr preferRelativeResize="0"/>
          <p:nvPr/>
        </p:nvPicPr>
        <p:blipFill rotWithShape="1">
          <a:blip r:embed="rId3">
            <a:alphaModFix/>
          </a:blip>
          <a:srcRect b="0" l="0" r="0" t="0"/>
          <a:stretch/>
        </p:blipFill>
        <p:spPr>
          <a:xfrm>
            <a:off x="488525" y="1217149"/>
            <a:ext cx="1240300" cy="289775"/>
          </a:xfrm>
          <a:prstGeom prst="rect">
            <a:avLst/>
          </a:prstGeom>
          <a:noFill/>
          <a:ln>
            <a:noFill/>
          </a:ln>
        </p:spPr>
      </p:pic>
      <p:cxnSp>
        <p:nvCxnSpPr>
          <p:cNvPr id="325" name="Google Shape;325;p33"/>
          <p:cNvCxnSpPr/>
          <p:nvPr/>
        </p:nvCxnSpPr>
        <p:spPr>
          <a:xfrm>
            <a:off x="1997375" y="249600"/>
            <a:ext cx="0" cy="1273800"/>
          </a:xfrm>
          <a:prstGeom prst="straightConnector1">
            <a:avLst/>
          </a:prstGeom>
          <a:noFill/>
          <a:ln cap="flat" cmpd="sng" w="38100">
            <a:solidFill>
              <a:srgbClr val="674EA7"/>
            </a:solidFill>
            <a:prstDash val="solid"/>
            <a:round/>
            <a:headEnd len="med" w="med" type="none"/>
            <a:tailEnd len="med" w="med" type="none"/>
          </a:ln>
        </p:spPr>
      </p:cxnSp>
      <p:pic>
        <p:nvPicPr>
          <p:cNvPr id="326" name="Google Shape;326;p33"/>
          <p:cNvPicPr preferRelativeResize="0"/>
          <p:nvPr/>
        </p:nvPicPr>
        <p:blipFill rotWithShape="1">
          <a:blip r:embed="rId4">
            <a:alphaModFix/>
          </a:blip>
          <a:srcRect b="0" l="0" r="0" t="0"/>
          <a:stretch/>
        </p:blipFill>
        <p:spPr>
          <a:xfrm>
            <a:off x="4529138" y="7216325"/>
            <a:ext cx="1000125" cy="257175"/>
          </a:xfrm>
          <a:prstGeom prst="rect">
            <a:avLst/>
          </a:prstGeom>
          <a:noFill/>
          <a:ln>
            <a:noFill/>
          </a:ln>
        </p:spPr>
      </p:pic>
      <p:sp>
        <p:nvSpPr>
          <p:cNvPr id="327" name="Google Shape;327;p33"/>
          <p:cNvSpPr txBox="1"/>
          <p:nvPr/>
        </p:nvSpPr>
        <p:spPr>
          <a:xfrm>
            <a:off x="393775" y="7172900"/>
            <a:ext cx="3620400" cy="68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u="sng">
                <a:solidFill>
                  <a:srgbClr val="1155CC"/>
                </a:solidFill>
                <a:hlinkClick r:id="rId5">
                  <a:extLst>
                    <a:ext uri="{A12FA001-AC4F-418D-AE19-62706E023703}">
                      <ahyp:hlinkClr val="tx"/>
                    </a:ext>
                  </a:extLst>
                </a:hlinkClick>
              </a:rPr>
              <a:t>https://mysteryscience.com/docs/pennsylvania</a:t>
            </a:r>
            <a:endParaRPr sz="1100"/>
          </a:p>
        </p:txBody>
      </p:sp>
      <p:sp>
        <p:nvSpPr>
          <p:cNvPr id="328" name="Google Shape;328;p33"/>
          <p:cNvSpPr txBox="1"/>
          <p:nvPr/>
        </p:nvSpPr>
        <p:spPr>
          <a:xfrm>
            <a:off x="2185900" y="718850"/>
            <a:ext cx="7432800" cy="58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100">
                <a:solidFill>
                  <a:schemeClr val="dk1"/>
                </a:solidFill>
              </a:rPr>
              <a:t>Mystery Science aligns to the Pennsylvania Academic Standards for Science and Technology. The core </a:t>
            </a:r>
            <a:r>
              <a:rPr lang="en" sz="1100">
                <a:solidFill>
                  <a:schemeClr val="dk1"/>
                </a:solidFill>
                <a:highlight>
                  <a:schemeClr val="lt1"/>
                </a:highlight>
              </a:rPr>
              <a:t>lesson (exploration &amp; activity) is designed to take one hour per week. Extensions can expand upon each lesson. </a:t>
            </a:r>
            <a:r>
              <a:rPr lang="en" sz="1100">
                <a:solidFill>
                  <a:schemeClr val="dk1"/>
                </a:solidFill>
              </a:rPr>
              <a:t>To view each lesson’s alignment to 3 dimensional learning (disciplinary core ideas, science and engineering practices, and crosscutting concepts) view our </a:t>
            </a:r>
            <a:r>
              <a:rPr lang="en" sz="1100" u="sng">
                <a:solidFill>
                  <a:schemeClr val="accent3"/>
                </a:solidFill>
                <a:hlinkClick r:id="rId6">
                  <a:extLst>
                    <a:ext uri="{A12FA001-AC4F-418D-AE19-62706E023703}">
                      <ahyp:hlinkClr val="tx"/>
                    </a:ext>
                  </a:extLst>
                </a:hlinkClick>
              </a:rPr>
              <a:t>NGSS Alignment </a:t>
            </a:r>
            <a:r>
              <a:rPr lang="en" sz="1100">
                <a:solidFill>
                  <a:schemeClr val="dk1"/>
                </a:solidFill>
              </a:rPr>
              <a:t>document. </a:t>
            </a:r>
            <a:r>
              <a:rPr lang="en" sz="1100">
                <a:solidFill>
                  <a:schemeClr val="dk1"/>
                </a:solidFill>
                <a:highlight>
                  <a:schemeClr val="lt1"/>
                </a:highlight>
              </a:rPr>
              <a:t>Mini-lessons are 5-minute videos that answer K-5 student questions and can be used as a jumping off point to engage learners for a full lesson planned by the teacher.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p:txBody>
      </p:sp>
      <p:pic>
        <p:nvPicPr>
          <p:cNvPr id="329" name="Google Shape;329;p33"/>
          <p:cNvPicPr preferRelativeResize="0"/>
          <p:nvPr/>
        </p:nvPicPr>
        <p:blipFill>
          <a:blip r:embed="rId7">
            <a:alphaModFix/>
          </a:blip>
          <a:stretch>
            <a:fillRect/>
          </a:stretch>
        </p:blipFill>
        <p:spPr>
          <a:xfrm>
            <a:off x="473425" y="249600"/>
            <a:ext cx="1240299" cy="755075"/>
          </a:xfrm>
          <a:prstGeom prst="rect">
            <a:avLst/>
          </a:prstGeom>
          <a:noFill/>
          <a:ln>
            <a:noFill/>
          </a:ln>
        </p:spPr>
      </p:pic>
      <p:sp>
        <p:nvSpPr>
          <p:cNvPr id="330" name="Google Shape;330;p33"/>
          <p:cNvSpPr txBox="1"/>
          <p:nvPr/>
        </p:nvSpPr>
        <p:spPr>
          <a:xfrm>
            <a:off x="760362" y="424046"/>
            <a:ext cx="762000" cy="224100"/>
          </a:xfrm>
          <a:prstGeom prst="rect">
            <a:avLst/>
          </a:prstGeom>
          <a:noFill/>
          <a:ln>
            <a:noFill/>
          </a:ln>
          <a:effectLst>
            <a:outerShdw blurRad="57150" rotWithShape="0" algn="bl" dir="5400000" dist="19050">
              <a:srgbClr val="000000">
                <a:alpha val="5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b="1" lang="en" sz="1200">
                <a:solidFill>
                  <a:srgbClr val="FFFFFF"/>
                </a:solidFill>
              </a:rPr>
              <a:t>PA</a:t>
            </a:r>
            <a:endParaRPr b="1" sz="1200">
              <a:solidFill>
                <a:srgbClr val="FFFFFF"/>
              </a:solidFill>
            </a:endParaRPr>
          </a:p>
        </p:txBody>
      </p:sp>
      <p:graphicFrame>
        <p:nvGraphicFramePr>
          <p:cNvPr id="331" name="Google Shape;331;p33"/>
          <p:cNvGraphicFramePr/>
          <p:nvPr/>
        </p:nvGraphicFramePr>
        <p:xfrm>
          <a:off x="457192" y="1828803"/>
          <a:ext cx="3000000" cy="3000000"/>
        </p:xfrm>
        <a:graphic>
          <a:graphicData uri="http://schemas.openxmlformats.org/drawingml/2006/table">
            <a:tbl>
              <a:tblPr>
                <a:noFill/>
                <a:tableStyleId>{63CE33A9-565E-4B5A-9EE2-FBF6C4CE3CBB}</a:tableStyleId>
              </a:tblPr>
              <a:tblGrid>
                <a:gridCol w="826425"/>
                <a:gridCol w="713750"/>
                <a:gridCol w="2492575"/>
                <a:gridCol w="1078525"/>
                <a:gridCol w="1222450"/>
                <a:gridCol w="2810275"/>
              </a:tblGrid>
              <a:tr h="126725">
                <a:tc>
                  <a:txBody>
                    <a:bodyPr/>
                    <a:lstStyle/>
                    <a:p>
                      <a:pPr indent="0" lvl="0" marL="0" rtl="0" algn="ctr">
                        <a:spcBef>
                          <a:spcPts val="0"/>
                        </a:spcBef>
                        <a:spcAft>
                          <a:spcPts val="0"/>
                        </a:spcAft>
                        <a:buNone/>
                      </a:pPr>
                      <a:r>
                        <a:rPr b="1" lang="en" sz="1200"/>
                        <a:t>Strand</a:t>
                      </a:r>
                      <a:endParaRPr b="1" sz="1200">
                        <a:solidFill>
                          <a:schemeClr val="dk1"/>
                        </a:solidFill>
                      </a:endParaRPr>
                    </a:p>
                  </a:txBody>
                  <a:tcPr marT="63500" marB="63500" marR="63500" marL="63500" anchor="ctr">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solidFill>
                            <a:srgbClr val="000000"/>
                          </a:solidFill>
                        </a:rPr>
                        <a:t>Topic</a:t>
                      </a:r>
                      <a:endParaRPr b="1" i="1" sz="1200">
                        <a:solidFill>
                          <a:srgbClr val="000000"/>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Clr>
                          <a:schemeClr val="dk1"/>
                        </a:buClr>
                        <a:buSzPts val="1100"/>
                        <a:buFont typeface="Arial"/>
                        <a:buNone/>
                      </a:pPr>
                      <a:r>
                        <a:rPr b="1" lang="en" sz="1200">
                          <a:solidFill>
                            <a:schemeClr val="dk1"/>
                          </a:solidFill>
                        </a:rPr>
                        <a:t>Pennsylvania Academic Standards for Science and Technology</a:t>
                      </a:r>
                      <a:endParaRPr b="1" sz="1200">
                        <a:solidFill>
                          <a:schemeClr val="dk1"/>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Unit</a:t>
                      </a:r>
                      <a:endParaRPr b="1"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Grade</a:t>
                      </a:r>
                      <a:endParaRPr b="1"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Lessons</a:t>
                      </a:r>
                      <a:endParaRPr b="1" sz="12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r>
              <a:tr h="126725">
                <a:tc rowSpan="6">
                  <a:txBody>
                    <a:bodyPr/>
                    <a:lstStyle/>
                    <a:p>
                      <a:pPr indent="0" lvl="0" marL="0" rtl="0" algn="ctr">
                        <a:spcBef>
                          <a:spcPts val="0"/>
                        </a:spcBef>
                        <a:spcAft>
                          <a:spcPts val="0"/>
                        </a:spcAft>
                        <a:buNone/>
                      </a:pPr>
                      <a:r>
                        <a:rPr b="1" lang="en" sz="1200">
                          <a:solidFill>
                            <a:schemeClr val="dk1"/>
                          </a:solidFill>
                        </a:rPr>
                        <a:t>Earth &amp; Space Sciences</a:t>
                      </a:r>
                      <a:endParaRPr b="1" sz="1200"/>
                    </a:p>
                  </a:txBody>
                  <a:tcPr marT="63500" marB="63500" marR="63500" marL="63500" anchor="ctr">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F4CCCC"/>
                    </a:solidFill>
                  </a:tcPr>
                </a:tc>
                <a:tc rowSpan="5">
                  <a:txBody>
                    <a:bodyPr/>
                    <a:lstStyle/>
                    <a:p>
                      <a:pPr indent="0" lvl="0" marL="0" rtl="0" algn="ctr">
                        <a:spcBef>
                          <a:spcPts val="0"/>
                        </a:spcBef>
                        <a:spcAft>
                          <a:spcPts val="0"/>
                        </a:spcAft>
                        <a:buNone/>
                      </a:pPr>
                      <a:r>
                        <a:rPr i="1" lang="en" sz="900"/>
                        <a:t>Earth Structure, Processes, &amp; Cycles</a:t>
                      </a:r>
                      <a:endParaRPr i="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rPr b="1" lang="en" sz="900"/>
                        <a:t>3.3.5.A1 </a:t>
                      </a:r>
                      <a:r>
                        <a:rPr lang="en" sz="900"/>
                        <a:t>Describe how </a:t>
                      </a:r>
                      <a:r>
                        <a:rPr lang="en" sz="900"/>
                        <a:t>landforms</a:t>
                      </a:r>
                      <a:r>
                        <a:rPr lang="en" sz="900"/>
                        <a:t> are the result of a combination of destructive forces such as erosion and constructive erosion, deposition of sediment, etc.</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rowSpan="2">
                  <a:txBody>
                    <a:bodyPr/>
                    <a:lstStyle/>
                    <a:p>
                      <a:pPr indent="0" lvl="0" marL="0" rtl="0" algn="ctr">
                        <a:spcBef>
                          <a:spcPts val="0"/>
                        </a:spcBef>
                        <a:spcAft>
                          <a:spcPts val="0"/>
                        </a:spcAft>
                        <a:buNone/>
                      </a:pPr>
                      <a:r>
                        <a:rPr lang="en" sz="1200" u="sng">
                          <a:solidFill>
                            <a:schemeClr val="hlink"/>
                          </a:solidFill>
                          <a:hlinkClick r:id="rId8"/>
                        </a:rPr>
                        <a:t>Mini-lesson</a:t>
                      </a:r>
                      <a:r>
                        <a:rPr lang="en" sz="1200" u="sng">
                          <a:solidFill>
                            <a:schemeClr val="hlink"/>
                          </a:solidFill>
                          <a:hlinkClick r:id="rId9"/>
                        </a:rPr>
                        <a:t>s</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rowSpan="2">
                  <a:txBody>
                    <a:bodyPr/>
                    <a:lstStyle/>
                    <a:p>
                      <a:pPr indent="0" lvl="0" marL="0" rtl="0" algn="ctr">
                        <a:spcBef>
                          <a:spcPts val="0"/>
                        </a:spcBef>
                        <a:spcAft>
                          <a:spcPts val="0"/>
                        </a:spcAft>
                        <a:buNone/>
                      </a:pPr>
                      <a:r>
                        <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rowSpan="2">
                  <a:txBody>
                    <a:bodyPr/>
                    <a:lstStyle/>
                    <a:p>
                      <a:pPr indent="0" lvl="0" marL="0" rtl="0" algn="l">
                        <a:lnSpc>
                          <a:spcPct val="115000"/>
                        </a:lnSpc>
                        <a:spcBef>
                          <a:spcPts val="0"/>
                        </a:spcBef>
                        <a:spcAft>
                          <a:spcPts val="0"/>
                        </a:spcAft>
                        <a:buNone/>
                      </a:pPr>
                      <a:r>
                        <a:rPr b="1" lang="en" sz="900"/>
                        <a:t>Mini-lesson</a:t>
                      </a:r>
                      <a:r>
                        <a:rPr b="1" lang="en" sz="900"/>
                        <a:t>: </a:t>
                      </a:r>
                      <a:r>
                        <a:rPr lang="en" sz="900"/>
                        <a:t>How do earthquakes happen?</a:t>
                      </a:r>
                      <a:endParaRPr sz="900"/>
                    </a:p>
                    <a:p>
                      <a:pPr indent="0" lvl="0" marL="0" rtl="0" algn="l">
                        <a:lnSpc>
                          <a:spcPct val="115000"/>
                        </a:lnSpc>
                        <a:spcBef>
                          <a:spcPts val="0"/>
                        </a:spcBef>
                        <a:spcAft>
                          <a:spcPts val="0"/>
                        </a:spcAft>
                        <a:buNone/>
                      </a:pPr>
                      <a:r>
                        <a:rPr b="1" lang="en" sz="900"/>
                        <a:t>Mini-lesson</a:t>
                      </a:r>
                      <a:r>
                        <a:rPr b="1" lang="en" sz="900"/>
                        <a:t>: </a:t>
                      </a:r>
                      <a:r>
                        <a:rPr lang="en" sz="900"/>
                        <a:t>How old is the Earth?</a:t>
                      </a:r>
                      <a:endParaRPr sz="9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26725">
                <a:tc vMerge="1"/>
                <a:tc vMerge="1"/>
                <a:tc>
                  <a:txBody>
                    <a:bodyPr/>
                    <a:lstStyle/>
                    <a:p>
                      <a:pPr indent="0" lvl="0" marL="0" rtl="0" algn="l">
                        <a:spcBef>
                          <a:spcPts val="0"/>
                        </a:spcBef>
                        <a:spcAft>
                          <a:spcPts val="0"/>
                        </a:spcAft>
                        <a:buNone/>
                      </a:pPr>
                      <a:r>
                        <a:rPr b="1" lang="en" sz="900">
                          <a:solidFill>
                            <a:schemeClr val="dk1"/>
                          </a:solidFill>
                        </a:rPr>
                        <a:t>3.3.5.A3 </a:t>
                      </a:r>
                      <a:r>
                        <a:rPr lang="en" sz="900">
                          <a:solidFill>
                            <a:schemeClr val="dk1"/>
                          </a:solidFill>
                        </a:rPr>
                        <a:t>Explain how geological processes observed today such as erosion, movement of lithospheric plates, and changes in the composition of the atmosphere are similar to those in the past.</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vMerge="1"/>
                <a:tc vMerge="1"/>
                <a:tc vMerge="1"/>
              </a:tr>
              <a:tr h="126725">
                <a:tc vMerge="1"/>
                <a:tc vMerge="1"/>
                <a:tc>
                  <a:txBody>
                    <a:bodyPr/>
                    <a:lstStyle/>
                    <a:p>
                      <a:pPr indent="0" lvl="0" marL="0" rtl="0" algn="l">
                        <a:spcBef>
                          <a:spcPts val="0"/>
                        </a:spcBef>
                        <a:spcAft>
                          <a:spcPts val="0"/>
                        </a:spcAft>
                        <a:buClr>
                          <a:schemeClr val="dk1"/>
                        </a:buClr>
                        <a:buSzPts val="1100"/>
                        <a:buFont typeface="Arial"/>
                        <a:buNone/>
                      </a:pPr>
                      <a:r>
                        <a:rPr b="1" lang="en" sz="900">
                          <a:solidFill>
                            <a:schemeClr val="dk1"/>
                          </a:solidFill>
                        </a:rPr>
                        <a:t>3.3.5.A2 </a:t>
                      </a:r>
                      <a:r>
                        <a:rPr lang="en" sz="900">
                          <a:solidFill>
                            <a:schemeClr val="dk1"/>
                          </a:solidFill>
                        </a:rPr>
                        <a:t>Describe the usefulness of Earth’s physical resources as raw materials for the human made world.</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rowSpan="3">
                  <a:txBody>
                    <a:bodyPr/>
                    <a:lstStyle/>
                    <a:p>
                      <a:pPr indent="0" lvl="0" marL="0" rtl="0" algn="ctr">
                        <a:spcBef>
                          <a:spcPts val="0"/>
                        </a:spcBef>
                        <a:spcAft>
                          <a:spcPts val="0"/>
                        </a:spcAft>
                        <a:buNone/>
                      </a:pPr>
                      <a:r>
                        <a:rPr lang="en" sz="1200" u="sng">
                          <a:solidFill>
                            <a:schemeClr val="hlink"/>
                          </a:solidFill>
                          <a:hlinkClick r:id="rId10"/>
                        </a:rPr>
                        <a:t>Watery Planet</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rowSpan="3">
                  <a:txBody>
                    <a:bodyPr/>
                    <a:lstStyle/>
                    <a:p>
                      <a:pPr indent="0" lvl="0" marL="0" rtl="0" algn="ctr">
                        <a:spcBef>
                          <a:spcPts val="0"/>
                        </a:spcBef>
                        <a:spcAft>
                          <a:spcPts val="0"/>
                        </a:spcAft>
                        <a:buNone/>
                      </a:pPr>
                      <a:r>
                        <a:rPr lang="en" sz="1200"/>
                        <a:t>Grade 5</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rowSpan="3">
                  <a:txBody>
                    <a:bodyPr/>
                    <a:lstStyle/>
                    <a:p>
                      <a:pPr indent="0" lvl="0" marL="0" rtl="0" algn="l">
                        <a:lnSpc>
                          <a:spcPct val="115000"/>
                        </a:lnSpc>
                        <a:spcBef>
                          <a:spcPts val="0"/>
                        </a:spcBef>
                        <a:spcAft>
                          <a:spcPts val="0"/>
                        </a:spcAft>
                        <a:buNone/>
                      </a:pPr>
                      <a:r>
                        <a:rPr b="1" lang="en" sz="900">
                          <a:solidFill>
                            <a:schemeClr val="dk1"/>
                          </a:solidFill>
                        </a:rPr>
                        <a:t>Lesson</a:t>
                      </a:r>
                      <a:r>
                        <a:rPr b="1" lang="en" sz="900"/>
                        <a:t> 1: </a:t>
                      </a:r>
                      <a:r>
                        <a:rPr lang="en" sz="900"/>
                        <a:t>How much water is in the world?</a:t>
                      </a:r>
                      <a:endParaRPr sz="900"/>
                    </a:p>
                    <a:p>
                      <a:pPr indent="0" lvl="0" marL="0" rtl="0" algn="l">
                        <a:lnSpc>
                          <a:spcPct val="115000"/>
                        </a:lnSpc>
                        <a:spcBef>
                          <a:spcPts val="0"/>
                        </a:spcBef>
                        <a:spcAft>
                          <a:spcPts val="0"/>
                        </a:spcAft>
                        <a:buNone/>
                      </a:pPr>
                      <a:r>
                        <a:rPr b="1" lang="en" sz="900">
                          <a:solidFill>
                            <a:schemeClr val="dk1"/>
                          </a:solidFill>
                        </a:rPr>
                        <a:t>Lesson</a:t>
                      </a:r>
                      <a:r>
                        <a:rPr b="1" lang="en" sz="900"/>
                        <a:t> 3: </a:t>
                      </a:r>
                      <a:r>
                        <a:rPr lang="en" sz="900"/>
                        <a:t>When you turn on the faucet, where does the water come from?</a:t>
                      </a:r>
                      <a:endParaRPr sz="900"/>
                    </a:p>
                    <a:p>
                      <a:pPr indent="0" lvl="0" marL="0" rtl="0" algn="l">
                        <a:lnSpc>
                          <a:spcPct val="115000"/>
                        </a:lnSpc>
                        <a:spcBef>
                          <a:spcPts val="0"/>
                        </a:spcBef>
                        <a:spcAft>
                          <a:spcPts val="0"/>
                        </a:spcAft>
                        <a:buNone/>
                      </a:pPr>
                      <a:r>
                        <a:rPr b="1" lang="en" sz="900">
                          <a:solidFill>
                            <a:schemeClr val="dk1"/>
                          </a:solidFill>
                        </a:rPr>
                        <a:t>Lesson</a:t>
                      </a:r>
                      <a:r>
                        <a:rPr b="1" lang="en" sz="900"/>
                        <a:t> 4: </a:t>
                      </a:r>
                      <a:r>
                        <a:rPr lang="en" sz="900"/>
                        <a:t>Can we make it rain?</a:t>
                      </a:r>
                      <a:endParaRPr sz="900"/>
                    </a:p>
                    <a:p>
                      <a:pPr indent="0" lvl="0" marL="0" rtl="0" algn="l">
                        <a:lnSpc>
                          <a:spcPct val="115000"/>
                        </a:lnSpc>
                        <a:spcBef>
                          <a:spcPts val="0"/>
                        </a:spcBef>
                        <a:spcAft>
                          <a:spcPts val="0"/>
                        </a:spcAft>
                        <a:buNone/>
                      </a:pPr>
                      <a:r>
                        <a:rPr b="1" lang="en" sz="900">
                          <a:solidFill>
                            <a:schemeClr val="dk1"/>
                          </a:solidFill>
                        </a:rPr>
                        <a:t>Lesson</a:t>
                      </a:r>
                      <a:r>
                        <a:rPr b="1" lang="en" sz="900"/>
                        <a:t> 5: </a:t>
                      </a:r>
                      <a:r>
                        <a:rPr lang="en" sz="900"/>
                        <a:t>How can you save a town from a hurricane?</a:t>
                      </a:r>
                      <a:endParaRPr b="1" sz="9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26725">
                <a:tc vMerge="1"/>
                <a:tc vMerge="1"/>
                <a:tc>
                  <a:txBody>
                    <a:bodyPr/>
                    <a:lstStyle/>
                    <a:p>
                      <a:pPr indent="0" lvl="0" marL="0" rtl="0" algn="l">
                        <a:spcBef>
                          <a:spcPts val="0"/>
                        </a:spcBef>
                        <a:spcAft>
                          <a:spcPts val="0"/>
                        </a:spcAft>
                        <a:buNone/>
                      </a:pPr>
                      <a:r>
                        <a:rPr b="1" lang="en" sz="900"/>
                        <a:t>3.3.5.A4 </a:t>
                      </a:r>
                      <a:r>
                        <a:rPr lang="en" sz="900"/>
                        <a:t>Explain the basic components of the water cycle.</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vMerge="1"/>
                <a:tc vMerge="1"/>
                <a:tc vMerge="1"/>
              </a:tr>
              <a:tr h="126725">
                <a:tc vMerge="1"/>
                <a:tc vMerge="1"/>
                <a:tc>
                  <a:txBody>
                    <a:bodyPr/>
                    <a:lstStyle/>
                    <a:p>
                      <a:pPr indent="0" lvl="0" marL="0" rtl="0" algn="l">
                        <a:spcBef>
                          <a:spcPts val="0"/>
                        </a:spcBef>
                        <a:spcAft>
                          <a:spcPts val="0"/>
                        </a:spcAft>
                        <a:buNone/>
                      </a:pPr>
                      <a:r>
                        <a:rPr b="1" lang="en" sz="900"/>
                        <a:t>3.3.5.A5 </a:t>
                      </a:r>
                      <a:r>
                        <a:rPr lang="en" sz="900"/>
                        <a:t>Differentiate between weather and climate. Explain how the cycling of water, both in and out of the atmosphere, has an effect on climate.</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vMerge="1"/>
                <a:tc vMerge="1"/>
                <a:tc vMerge="1"/>
              </a:tr>
              <a:tr h="126725">
                <a:tc vMerge="1"/>
                <a:tc>
                  <a:txBody>
                    <a:bodyPr/>
                    <a:lstStyle/>
                    <a:p>
                      <a:pPr indent="0" lvl="0" marL="0" rtl="0" algn="ctr">
                        <a:spcBef>
                          <a:spcPts val="0"/>
                        </a:spcBef>
                        <a:spcAft>
                          <a:spcPts val="0"/>
                        </a:spcAft>
                        <a:buNone/>
                      </a:pPr>
                      <a:r>
                        <a:rPr i="1" lang="en" sz="900"/>
                        <a:t>Origin &amp; Evolution </a:t>
                      </a:r>
                      <a:br>
                        <a:rPr i="1" lang="en" sz="900"/>
                      </a:br>
                      <a:r>
                        <a:rPr i="1" lang="en" sz="900"/>
                        <a:t>of the Universe</a:t>
                      </a:r>
                      <a:endParaRPr i="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rPr b="1" lang="en" sz="900"/>
                        <a:t>3.3.5.B1 </a:t>
                      </a:r>
                      <a:r>
                        <a:rPr lang="en" sz="900"/>
                        <a:t>Provide evidence that the Earth revolves around (orbits) the sun in a year’s time and that the earth rotates on its axis once approximately every 24 hours.</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lang="en" sz="1200" u="sng">
                          <a:solidFill>
                            <a:schemeClr val="hlink"/>
                          </a:solidFill>
                          <a:hlinkClick r:id="rId11"/>
                        </a:rPr>
                        <a:t>Spaceship Earth</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200"/>
                        <a:t>Grade 5</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900">
                          <a:solidFill>
                            <a:schemeClr val="dk1"/>
                          </a:solidFill>
                        </a:rPr>
                        <a:t>Lesson</a:t>
                      </a:r>
                      <a:r>
                        <a:rPr b="1" lang="en" sz="900"/>
                        <a:t> 1: </a:t>
                      </a:r>
                      <a:r>
                        <a:rPr lang="en" sz="900"/>
                        <a:t>How fast does the Earth spin?</a:t>
                      </a:r>
                      <a:endParaRPr sz="900"/>
                    </a:p>
                    <a:p>
                      <a:pPr indent="0" lvl="0" marL="0" rtl="0" algn="l">
                        <a:lnSpc>
                          <a:spcPct val="115000"/>
                        </a:lnSpc>
                        <a:spcBef>
                          <a:spcPts val="0"/>
                        </a:spcBef>
                        <a:spcAft>
                          <a:spcPts val="0"/>
                        </a:spcAft>
                        <a:buNone/>
                      </a:pPr>
                      <a:r>
                        <a:rPr b="1" lang="en" sz="900">
                          <a:solidFill>
                            <a:schemeClr val="dk1"/>
                          </a:solidFill>
                        </a:rPr>
                        <a:t>Lesson</a:t>
                      </a:r>
                      <a:r>
                        <a:rPr b="1" lang="en" sz="900"/>
                        <a:t> 2: </a:t>
                      </a:r>
                      <a:r>
                        <a:rPr lang="en" sz="900"/>
                        <a:t>Who set the first clock?</a:t>
                      </a:r>
                      <a:endParaRPr sz="900"/>
                    </a:p>
                    <a:p>
                      <a:pPr indent="0" lvl="0" marL="0" rtl="0" algn="l">
                        <a:lnSpc>
                          <a:spcPct val="115000"/>
                        </a:lnSpc>
                        <a:spcBef>
                          <a:spcPts val="0"/>
                        </a:spcBef>
                        <a:spcAft>
                          <a:spcPts val="0"/>
                        </a:spcAft>
                        <a:buClr>
                          <a:schemeClr val="dk1"/>
                        </a:buClr>
                        <a:buSzPts val="1100"/>
                        <a:buFont typeface="Arial"/>
                        <a:buNone/>
                      </a:pPr>
                      <a:r>
                        <a:rPr b="1" lang="en" sz="900">
                          <a:solidFill>
                            <a:schemeClr val="dk1"/>
                          </a:solidFill>
                        </a:rPr>
                        <a:t>Lesson 3: </a:t>
                      </a:r>
                      <a:r>
                        <a:rPr lang="en" sz="900">
                          <a:solidFill>
                            <a:schemeClr val="dk1"/>
                          </a:solidFill>
                        </a:rPr>
                        <a:t>How can the Sun tell you the season?</a:t>
                      </a:r>
                      <a:endParaRPr sz="900">
                        <a:solidFill>
                          <a:schemeClr val="dk1"/>
                        </a:solidFill>
                      </a:endParaRPr>
                    </a:p>
                    <a:p>
                      <a:pPr indent="0" lvl="0" marL="0" rtl="0" algn="l">
                        <a:lnSpc>
                          <a:spcPct val="115000"/>
                        </a:lnSpc>
                        <a:spcBef>
                          <a:spcPts val="0"/>
                        </a:spcBef>
                        <a:spcAft>
                          <a:spcPts val="0"/>
                        </a:spcAft>
                        <a:buClr>
                          <a:schemeClr val="dk1"/>
                        </a:buClr>
                        <a:buSzPts val="1100"/>
                        <a:buFont typeface="Arial"/>
                        <a:buNone/>
                      </a:pPr>
                      <a:r>
                        <a:rPr b="1" lang="en" sz="900">
                          <a:solidFill>
                            <a:schemeClr val="dk1"/>
                          </a:solidFill>
                        </a:rPr>
                        <a:t>Lesson 4: </a:t>
                      </a:r>
                      <a:r>
                        <a:rPr lang="en" sz="900">
                          <a:solidFill>
                            <a:schemeClr val="dk1"/>
                          </a:solidFill>
                        </a:rPr>
                        <a:t>Why do the stars change with the seasons?</a:t>
                      </a:r>
                      <a:endParaRPr sz="9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5" name="Shape 335"/>
        <p:cNvGrpSpPr/>
        <p:nvPr/>
      </p:nvGrpSpPr>
      <p:grpSpPr>
        <a:xfrm>
          <a:off x="0" y="0"/>
          <a:ext cx="0" cy="0"/>
          <a:chOff x="0" y="0"/>
          <a:chExt cx="0" cy="0"/>
        </a:xfrm>
      </p:grpSpPr>
      <p:sp>
        <p:nvSpPr>
          <p:cNvPr id="336" name="Google Shape;336;p34"/>
          <p:cNvSpPr txBox="1"/>
          <p:nvPr/>
        </p:nvSpPr>
        <p:spPr>
          <a:xfrm>
            <a:off x="2164300" y="356700"/>
            <a:ext cx="7652700" cy="453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800">
                <a:solidFill>
                  <a:srgbClr val="674EA7"/>
                </a:solidFill>
                <a:highlight>
                  <a:schemeClr val="lt1"/>
                </a:highlight>
                <a:latin typeface="Nunito"/>
                <a:ea typeface="Nunito"/>
                <a:cs typeface="Nunito"/>
                <a:sym typeface="Nunito"/>
              </a:rPr>
              <a:t>Grade 5, continued</a:t>
            </a:r>
            <a:endParaRPr b="1" sz="1800">
              <a:solidFill>
                <a:srgbClr val="521B99"/>
              </a:solidFill>
              <a:latin typeface="Nunito"/>
              <a:ea typeface="Nunito"/>
              <a:cs typeface="Nunito"/>
              <a:sym typeface="Nunito"/>
            </a:endParaRPr>
          </a:p>
        </p:txBody>
      </p:sp>
      <p:pic>
        <p:nvPicPr>
          <p:cNvPr id="337" name="Google Shape;337;p34"/>
          <p:cNvPicPr preferRelativeResize="0"/>
          <p:nvPr/>
        </p:nvPicPr>
        <p:blipFill rotWithShape="1">
          <a:blip r:embed="rId3">
            <a:alphaModFix/>
          </a:blip>
          <a:srcRect b="0" l="0" r="0" t="0"/>
          <a:stretch/>
        </p:blipFill>
        <p:spPr>
          <a:xfrm>
            <a:off x="488525" y="1217149"/>
            <a:ext cx="1240300" cy="289775"/>
          </a:xfrm>
          <a:prstGeom prst="rect">
            <a:avLst/>
          </a:prstGeom>
          <a:noFill/>
          <a:ln>
            <a:noFill/>
          </a:ln>
        </p:spPr>
      </p:pic>
      <p:cxnSp>
        <p:nvCxnSpPr>
          <p:cNvPr id="338" name="Google Shape;338;p34"/>
          <p:cNvCxnSpPr/>
          <p:nvPr/>
        </p:nvCxnSpPr>
        <p:spPr>
          <a:xfrm>
            <a:off x="1997375" y="249600"/>
            <a:ext cx="0" cy="1273800"/>
          </a:xfrm>
          <a:prstGeom prst="straightConnector1">
            <a:avLst/>
          </a:prstGeom>
          <a:noFill/>
          <a:ln cap="flat" cmpd="sng" w="38100">
            <a:solidFill>
              <a:srgbClr val="674EA7"/>
            </a:solidFill>
            <a:prstDash val="solid"/>
            <a:round/>
            <a:headEnd len="med" w="med" type="none"/>
            <a:tailEnd len="med" w="med" type="none"/>
          </a:ln>
        </p:spPr>
      </p:cxnSp>
      <p:pic>
        <p:nvPicPr>
          <p:cNvPr id="339" name="Google Shape;339;p34"/>
          <p:cNvPicPr preferRelativeResize="0"/>
          <p:nvPr/>
        </p:nvPicPr>
        <p:blipFill rotWithShape="1">
          <a:blip r:embed="rId4">
            <a:alphaModFix/>
          </a:blip>
          <a:srcRect b="0" l="0" r="0" t="0"/>
          <a:stretch/>
        </p:blipFill>
        <p:spPr>
          <a:xfrm>
            <a:off x="4529138" y="7216325"/>
            <a:ext cx="1000125" cy="257175"/>
          </a:xfrm>
          <a:prstGeom prst="rect">
            <a:avLst/>
          </a:prstGeom>
          <a:noFill/>
          <a:ln>
            <a:noFill/>
          </a:ln>
        </p:spPr>
      </p:pic>
      <p:sp>
        <p:nvSpPr>
          <p:cNvPr id="340" name="Google Shape;340;p34"/>
          <p:cNvSpPr txBox="1"/>
          <p:nvPr/>
        </p:nvSpPr>
        <p:spPr>
          <a:xfrm>
            <a:off x="393775" y="7172900"/>
            <a:ext cx="3620400" cy="68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u="sng">
                <a:solidFill>
                  <a:srgbClr val="1155CC"/>
                </a:solidFill>
                <a:hlinkClick r:id="rId5">
                  <a:extLst>
                    <a:ext uri="{A12FA001-AC4F-418D-AE19-62706E023703}">
                      <ahyp:hlinkClr val="tx"/>
                    </a:ext>
                  </a:extLst>
                </a:hlinkClick>
              </a:rPr>
              <a:t>https://mysteryscience.com/docs/pennsylvania</a:t>
            </a:r>
            <a:endParaRPr sz="1100"/>
          </a:p>
        </p:txBody>
      </p:sp>
      <p:sp>
        <p:nvSpPr>
          <p:cNvPr id="341" name="Google Shape;341;p34"/>
          <p:cNvSpPr txBox="1"/>
          <p:nvPr/>
        </p:nvSpPr>
        <p:spPr>
          <a:xfrm>
            <a:off x="2185900" y="718850"/>
            <a:ext cx="7432800" cy="58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100">
                <a:solidFill>
                  <a:schemeClr val="dk1"/>
                </a:solidFill>
              </a:rPr>
              <a:t>Mystery Science aligns to the Pennsylvania Academic Standards for Science and Technology. The core </a:t>
            </a:r>
            <a:r>
              <a:rPr lang="en" sz="1100">
                <a:solidFill>
                  <a:schemeClr val="dk1"/>
                </a:solidFill>
                <a:highlight>
                  <a:schemeClr val="lt1"/>
                </a:highlight>
              </a:rPr>
              <a:t>lesson (exploration &amp; activity) is designed to take one hour per week. Extensions can expand upon each lesson. </a:t>
            </a:r>
            <a:r>
              <a:rPr lang="en" sz="1100">
                <a:solidFill>
                  <a:schemeClr val="dk1"/>
                </a:solidFill>
              </a:rPr>
              <a:t>To view each lesson’s alignment to 3 dimensional learning (disciplinary core ideas, science and engineering practices, and crosscutting concepts) view our </a:t>
            </a:r>
            <a:r>
              <a:rPr lang="en" sz="1100" u="sng">
                <a:solidFill>
                  <a:schemeClr val="accent3"/>
                </a:solidFill>
                <a:hlinkClick r:id="rId6">
                  <a:extLst>
                    <a:ext uri="{A12FA001-AC4F-418D-AE19-62706E023703}">
                      <ahyp:hlinkClr val="tx"/>
                    </a:ext>
                  </a:extLst>
                </a:hlinkClick>
              </a:rPr>
              <a:t>NGSS Alignment </a:t>
            </a:r>
            <a:r>
              <a:rPr lang="en" sz="1100">
                <a:solidFill>
                  <a:schemeClr val="dk1"/>
                </a:solidFill>
              </a:rPr>
              <a:t>document. </a:t>
            </a:r>
            <a:r>
              <a:rPr lang="en" sz="1100">
                <a:solidFill>
                  <a:schemeClr val="dk1"/>
                </a:solidFill>
                <a:highlight>
                  <a:schemeClr val="lt1"/>
                </a:highlight>
              </a:rPr>
              <a:t>Mini-lessons are 5-minute videos that answer K-5 student questions and can be used as a jumping off point to engage learners for a full lesson planned by the teacher.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p:txBody>
      </p:sp>
      <p:pic>
        <p:nvPicPr>
          <p:cNvPr id="342" name="Google Shape;342;p34"/>
          <p:cNvPicPr preferRelativeResize="0"/>
          <p:nvPr/>
        </p:nvPicPr>
        <p:blipFill>
          <a:blip r:embed="rId7">
            <a:alphaModFix/>
          </a:blip>
          <a:stretch>
            <a:fillRect/>
          </a:stretch>
        </p:blipFill>
        <p:spPr>
          <a:xfrm>
            <a:off x="473425" y="249600"/>
            <a:ext cx="1240299" cy="755075"/>
          </a:xfrm>
          <a:prstGeom prst="rect">
            <a:avLst/>
          </a:prstGeom>
          <a:noFill/>
          <a:ln>
            <a:noFill/>
          </a:ln>
        </p:spPr>
      </p:pic>
      <p:sp>
        <p:nvSpPr>
          <p:cNvPr id="343" name="Google Shape;343;p34"/>
          <p:cNvSpPr txBox="1"/>
          <p:nvPr/>
        </p:nvSpPr>
        <p:spPr>
          <a:xfrm>
            <a:off x="760362" y="424046"/>
            <a:ext cx="762000" cy="224100"/>
          </a:xfrm>
          <a:prstGeom prst="rect">
            <a:avLst/>
          </a:prstGeom>
          <a:noFill/>
          <a:ln>
            <a:noFill/>
          </a:ln>
          <a:effectLst>
            <a:outerShdw blurRad="57150" rotWithShape="0" algn="bl" dir="5400000" dist="19050">
              <a:srgbClr val="000000">
                <a:alpha val="5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b="1" lang="en" sz="1200">
                <a:solidFill>
                  <a:srgbClr val="FFFFFF"/>
                </a:solidFill>
              </a:rPr>
              <a:t>PA</a:t>
            </a:r>
            <a:endParaRPr b="1" sz="1200">
              <a:solidFill>
                <a:srgbClr val="FFFFFF"/>
              </a:solidFill>
            </a:endParaRPr>
          </a:p>
        </p:txBody>
      </p:sp>
      <p:graphicFrame>
        <p:nvGraphicFramePr>
          <p:cNvPr id="344" name="Google Shape;344;p34"/>
          <p:cNvGraphicFramePr/>
          <p:nvPr/>
        </p:nvGraphicFramePr>
        <p:xfrm>
          <a:off x="457192" y="1828803"/>
          <a:ext cx="3000000" cy="3000000"/>
        </p:xfrm>
        <a:graphic>
          <a:graphicData uri="http://schemas.openxmlformats.org/drawingml/2006/table">
            <a:tbl>
              <a:tblPr>
                <a:noFill/>
                <a:tableStyleId>{63CE33A9-565E-4B5A-9EE2-FBF6C4CE3CBB}</a:tableStyleId>
              </a:tblPr>
              <a:tblGrid>
                <a:gridCol w="869600"/>
                <a:gridCol w="670575"/>
                <a:gridCol w="2492575"/>
                <a:gridCol w="1078525"/>
                <a:gridCol w="1222450"/>
                <a:gridCol w="2810275"/>
              </a:tblGrid>
              <a:tr h="126725">
                <a:tc>
                  <a:txBody>
                    <a:bodyPr/>
                    <a:lstStyle/>
                    <a:p>
                      <a:pPr indent="0" lvl="0" marL="0" rtl="0" algn="ctr">
                        <a:spcBef>
                          <a:spcPts val="0"/>
                        </a:spcBef>
                        <a:spcAft>
                          <a:spcPts val="0"/>
                        </a:spcAft>
                        <a:buNone/>
                      </a:pPr>
                      <a:r>
                        <a:rPr b="1" lang="en" sz="1200"/>
                        <a:t>Strand</a:t>
                      </a:r>
                      <a:endParaRPr b="1" sz="1200">
                        <a:solidFill>
                          <a:schemeClr val="dk1"/>
                        </a:solidFill>
                      </a:endParaRPr>
                    </a:p>
                  </a:txBody>
                  <a:tcPr marT="63500" marB="63500" marR="63500" marL="63500" anchor="ctr">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solidFill>
                            <a:srgbClr val="000000"/>
                          </a:solidFill>
                        </a:rPr>
                        <a:t>Topic</a:t>
                      </a:r>
                      <a:endParaRPr b="1" i="1" sz="1200">
                        <a:solidFill>
                          <a:srgbClr val="000000"/>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Clr>
                          <a:schemeClr val="dk1"/>
                        </a:buClr>
                        <a:buSzPts val="1100"/>
                        <a:buFont typeface="Arial"/>
                        <a:buNone/>
                      </a:pPr>
                      <a:r>
                        <a:rPr b="1" lang="en" sz="1200">
                          <a:solidFill>
                            <a:schemeClr val="dk1"/>
                          </a:solidFill>
                        </a:rPr>
                        <a:t>Pennsylvania Academic Standards for Science and Technology</a:t>
                      </a:r>
                      <a:endParaRPr b="1" sz="1200">
                        <a:solidFill>
                          <a:schemeClr val="dk1"/>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Unit</a:t>
                      </a:r>
                      <a:endParaRPr b="1"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Grade</a:t>
                      </a:r>
                      <a:endParaRPr b="1"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Lessons</a:t>
                      </a:r>
                      <a:endParaRPr b="1" sz="12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r>
              <a:tr h="126725">
                <a:tc rowSpan="6">
                  <a:txBody>
                    <a:bodyPr/>
                    <a:lstStyle/>
                    <a:p>
                      <a:pPr indent="0" lvl="0" marL="0" rtl="0" algn="ctr">
                        <a:spcBef>
                          <a:spcPts val="0"/>
                        </a:spcBef>
                        <a:spcAft>
                          <a:spcPts val="0"/>
                        </a:spcAft>
                        <a:buNone/>
                      </a:pPr>
                      <a:r>
                        <a:rPr b="1" lang="en" sz="1200">
                          <a:solidFill>
                            <a:schemeClr val="dk1"/>
                          </a:solidFill>
                        </a:rPr>
                        <a:t>Physical Sciences</a:t>
                      </a:r>
                      <a:endParaRPr b="1" sz="1200"/>
                    </a:p>
                  </a:txBody>
                  <a:tcPr marT="63500" marB="63500" marR="63500" marL="63500" anchor="ctr">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F4CCCC"/>
                    </a:solidFill>
                  </a:tcPr>
                </a:tc>
                <a:tc>
                  <a:txBody>
                    <a:bodyPr/>
                    <a:lstStyle/>
                    <a:p>
                      <a:pPr indent="0" lvl="0" marL="0" rtl="0" algn="ctr">
                        <a:spcBef>
                          <a:spcPts val="0"/>
                        </a:spcBef>
                        <a:spcAft>
                          <a:spcPts val="0"/>
                        </a:spcAft>
                        <a:buNone/>
                      </a:pPr>
                      <a:r>
                        <a:rPr i="1" lang="en" sz="900"/>
                        <a:t>Chemistry</a:t>
                      </a:r>
                      <a:endParaRPr i="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rPr b="1" lang="en" sz="900"/>
                        <a:t>3.2.5.A1 </a:t>
                      </a:r>
                      <a:r>
                        <a:rPr lang="en" sz="900"/>
                        <a:t>Describe how water can be changed from one state to another by adding or taking away heat.</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i="1" lang="en" sz="900"/>
                        <a:t>Pennsylvania specific standard</a:t>
                      </a:r>
                      <a:endParaRPr i="1" sz="9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26725">
                <a:tc vMerge="1"/>
                <a:tc rowSpan="5">
                  <a:txBody>
                    <a:bodyPr/>
                    <a:lstStyle/>
                    <a:p>
                      <a:pPr indent="0" lvl="0" marL="0" rtl="0" algn="ctr">
                        <a:spcBef>
                          <a:spcPts val="0"/>
                        </a:spcBef>
                        <a:spcAft>
                          <a:spcPts val="0"/>
                        </a:spcAft>
                        <a:buNone/>
                      </a:pPr>
                      <a:r>
                        <a:rPr i="1" lang="en" sz="900"/>
                        <a:t>Physics</a:t>
                      </a:r>
                      <a:endParaRPr i="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rPr b="1" lang="en" sz="900"/>
                        <a:t>3.2.5.B1 </a:t>
                      </a:r>
                      <a:r>
                        <a:rPr lang="en" sz="900"/>
                        <a:t>Explain how mass of an object resists change to motion.</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t/>
                      </a:r>
                      <a:endParaRPr sz="1200" strike="sngStrike"/>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1200" strike="sngStrike"/>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Clr>
                          <a:schemeClr val="dk1"/>
                        </a:buClr>
                        <a:buSzPts val="1100"/>
                        <a:buFont typeface="Arial"/>
                        <a:buNone/>
                      </a:pPr>
                      <a:r>
                        <a:rPr i="1" lang="en" sz="900">
                          <a:solidFill>
                            <a:schemeClr val="dk1"/>
                          </a:solidFill>
                        </a:rPr>
                        <a:t>Pennsylvania specific standard</a:t>
                      </a:r>
                      <a:endParaRPr strike="sngStrike"/>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26725">
                <a:tc vMerge="1"/>
                <a:tc vMerge="1"/>
                <a:tc>
                  <a:txBody>
                    <a:bodyPr/>
                    <a:lstStyle/>
                    <a:p>
                      <a:pPr indent="0" lvl="0" marL="0" rtl="0" algn="l">
                        <a:spcBef>
                          <a:spcPts val="0"/>
                        </a:spcBef>
                        <a:spcAft>
                          <a:spcPts val="0"/>
                        </a:spcAft>
                        <a:buNone/>
                      </a:pPr>
                      <a:r>
                        <a:rPr b="1" lang="en" sz="900"/>
                        <a:t>3.2.5.B2 </a:t>
                      </a:r>
                      <a:r>
                        <a:rPr lang="en" sz="900"/>
                        <a:t>Examine how energy can be transferred from one form to another.</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rowSpan="3">
                  <a:txBody>
                    <a:bodyPr/>
                    <a:lstStyle/>
                    <a:p>
                      <a:pPr indent="0" lvl="0" marL="0" rtl="0" algn="ctr">
                        <a:spcBef>
                          <a:spcPts val="0"/>
                        </a:spcBef>
                        <a:spcAft>
                          <a:spcPts val="0"/>
                        </a:spcAft>
                        <a:buNone/>
                      </a:pPr>
                      <a:r>
                        <a:rPr lang="en" sz="1200" u="sng">
                          <a:solidFill>
                            <a:schemeClr val="hlink"/>
                          </a:solidFill>
                          <a:hlinkClick r:id="rId8"/>
                        </a:rPr>
                        <a:t>Energizing Everything</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rowSpan="3">
                  <a:txBody>
                    <a:bodyPr/>
                    <a:lstStyle/>
                    <a:p>
                      <a:pPr indent="0" lvl="0" marL="0" rtl="0" algn="ctr">
                        <a:spcBef>
                          <a:spcPts val="0"/>
                        </a:spcBef>
                        <a:spcAft>
                          <a:spcPts val="0"/>
                        </a:spcAft>
                        <a:buNone/>
                      </a:pPr>
                      <a:r>
                        <a:rPr lang="en" sz="1200"/>
                        <a:t>Grade 4</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rowSpan="3">
                  <a:txBody>
                    <a:bodyPr/>
                    <a:lstStyle/>
                    <a:p>
                      <a:pPr indent="0" lvl="0" marL="0" rtl="0" algn="l">
                        <a:lnSpc>
                          <a:spcPct val="115000"/>
                        </a:lnSpc>
                        <a:spcBef>
                          <a:spcPts val="0"/>
                        </a:spcBef>
                        <a:spcAft>
                          <a:spcPts val="0"/>
                        </a:spcAft>
                        <a:buClr>
                          <a:schemeClr val="dk1"/>
                        </a:buClr>
                        <a:buSzPts val="1100"/>
                        <a:buFont typeface="Arial"/>
                        <a:buNone/>
                      </a:pPr>
                      <a:r>
                        <a:rPr b="1" lang="en" sz="900">
                          <a:solidFill>
                            <a:schemeClr val="dk1"/>
                          </a:solidFill>
                        </a:rPr>
                        <a:t>Lesson 6: </a:t>
                      </a:r>
                      <a:r>
                        <a:rPr lang="en" sz="900">
                          <a:solidFill>
                            <a:schemeClr val="dk1"/>
                          </a:solidFill>
                        </a:rPr>
                        <a:t>What if there were no electricity?</a:t>
                      </a:r>
                      <a:endParaRPr sz="900">
                        <a:solidFill>
                          <a:schemeClr val="dk1"/>
                        </a:solidFill>
                      </a:endParaRPr>
                    </a:p>
                    <a:p>
                      <a:pPr indent="0" lvl="0" marL="0" rtl="0" algn="l">
                        <a:lnSpc>
                          <a:spcPct val="115000"/>
                        </a:lnSpc>
                        <a:spcBef>
                          <a:spcPts val="0"/>
                        </a:spcBef>
                        <a:spcAft>
                          <a:spcPts val="0"/>
                        </a:spcAft>
                        <a:buClr>
                          <a:schemeClr val="dk1"/>
                        </a:buClr>
                        <a:buSzPts val="1100"/>
                        <a:buFont typeface="Arial"/>
                        <a:buNone/>
                      </a:pPr>
                      <a:r>
                        <a:rPr b="1" lang="en" sz="900">
                          <a:solidFill>
                            <a:schemeClr val="dk1"/>
                          </a:solidFill>
                        </a:rPr>
                        <a:t>Lesson 7: </a:t>
                      </a:r>
                      <a:r>
                        <a:rPr lang="en" sz="900">
                          <a:solidFill>
                            <a:schemeClr val="dk1"/>
                          </a:solidFill>
                        </a:rPr>
                        <a:t>How long did it take to travel across the country before cars and planes?</a:t>
                      </a:r>
                      <a:endParaRPr sz="900">
                        <a:solidFill>
                          <a:schemeClr val="dk1"/>
                        </a:solidFill>
                      </a:endParaRPr>
                    </a:p>
                    <a:p>
                      <a:pPr indent="0" lvl="0" marL="0" rtl="0" algn="l">
                        <a:lnSpc>
                          <a:spcPct val="115000"/>
                        </a:lnSpc>
                        <a:spcBef>
                          <a:spcPts val="0"/>
                        </a:spcBef>
                        <a:spcAft>
                          <a:spcPts val="0"/>
                        </a:spcAft>
                        <a:buClr>
                          <a:schemeClr val="dk1"/>
                        </a:buClr>
                        <a:buSzPts val="1100"/>
                        <a:buFont typeface="Arial"/>
                        <a:buNone/>
                      </a:pPr>
                      <a:r>
                        <a:rPr b="1" lang="en" sz="900">
                          <a:solidFill>
                            <a:schemeClr val="dk1"/>
                          </a:solidFill>
                        </a:rPr>
                        <a:t>Lesson 8: </a:t>
                      </a:r>
                      <a:r>
                        <a:rPr lang="en" sz="900">
                          <a:solidFill>
                            <a:schemeClr val="dk1"/>
                          </a:solidFill>
                        </a:rPr>
                        <a:t>Where does energy come from?</a:t>
                      </a:r>
                      <a:endParaRPr/>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26725">
                <a:tc vMerge="1"/>
                <a:tc vMerge="1"/>
                <a:tc>
                  <a:txBody>
                    <a:bodyPr/>
                    <a:lstStyle/>
                    <a:p>
                      <a:pPr indent="0" lvl="0" marL="0" rtl="0" algn="l">
                        <a:spcBef>
                          <a:spcPts val="0"/>
                        </a:spcBef>
                        <a:spcAft>
                          <a:spcPts val="0"/>
                        </a:spcAft>
                        <a:buNone/>
                      </a:pPr>
                      <a:r>
                        <a:rPr b="1" lang="en" sz="900"/>
                        <a:t>3.2.5.B3 </a:t>
                      </a:r>
                      <a:r>
                        <a:rPr lang="en" sz="900"/>
                        <a:t>Demonstrate how heat energy is usually a byproduct of an energy transformation.</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vMerge="1"/>
                <a:tc vMerge="1"/>
                <a:tc vMerge="1"/>
              </a:tr>
              <a:tr h="126725">
                <a:tc vMerge="1"/>
                <a:tc vMerge="1"/>
                <a:tc>
                  <a:txBody>
                    <a:bodyPr/>
                    <a:lstStyle/>
                    <a:p>
                      <a:pPr indent="0" lvl="0" marL="0" rtl="0" algn="l">
                        <a:spcBef>
                          <a:spcPts val="0"/>
                        </a:spcBef>
                        <a:spcAft>
                          <a:spcPts val="0"/>
                        </a:spcAft>
                        <a:buNone/>
                      </a:pPr>
                      <a:r>
                        <a:rPr b="1" lang="en" sz="900"/>
                        <a:t>3.2.5.B4 </a:t>
                      </a:r>
                      <a:r>
                        <a:rPr lang="en" sz="900"/>
                        <a:t>Demonstrate how electrical circuits provide a means of transferring electrical energy when heat, light, sound, and chemical changes are produced. Demonstrate how electromagnets can be made and used.</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vMerge="1"/>
                <a:tc vMerge="1"/>
                <a:tc vMerge="1"/>
              </a:tr>
              <a:tr h="126725">
                <a:tc vMerge="1"/>
                <a:tc vMerge="1"/>
                <a:tc>
                  <a:txBody>
                    <a:bodyPr/>
                    <a:lstStyle/>
                    <a:p>
                      <a:pPr indent="0" lvl="0" marL="0" rtl="0" algn="l">
                        <a:spcBef>
                          <a:spcPts val="0"/>
                        </a:spcBef>
                        <a:spcAft>
                          <a:spcPts val="0"/>
                        </a:spcAft>
                        <a:buNone/>
                      </a:pPr>
                      <a:r>
                        <a:rPr b="1" lang="en" sz="900"/>
                        <a:t>3.2.5.B5 </a:t>
                      </a:r>
                      <a:r>
                        <a:rPr lang="en" sz="900"/>
                        <a:t>Compare the characteristics of sound as it is transmitted through different materials. Relate the rate of vibration to the pitch of the sound.</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lang="en" sz="1200" u="sng">
                          <a:solidFill>
                            <a:schemeClr val="hlink"/>
                          </a:solidFill>
                          <a:hlinkClick r:id="rId9"/>
                        </a:rPr>
                        <a:t>Waves of Sound</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200"/>
                        <a:t>Grade 4</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900">
                          <a:solidFill>
                            <a:schemeClr val="dk1"/>
                          </a:solidFill>
                        </a:rPr>
                        <a:t>Lesson</a:t>
                      </a:r>
                      <a:r>
                        <a:rPr b="1" lang="en" sz="900"/>
                        <a:t> 1:</a:t>
                      </a:r>
                      <a:r>
                        <a:rPr lang="en" sz="900"/>
                        <a:t> How far can a whisper travel?</a:t>
                      </a:r>
                      <a:endParaRPr sz="900"/>
                    </a:p>
                    <a:p>
                      <a:pPr indent="0" lvl="0" marL="0" rtl="0" algn="l">
                        <a:lnSpc>
                          <a:spcPct val="115000"/>
                        </a:lnSpc>
                        <a:spcBef>
                          <a:spcPts val="0"/>
                        </a:spcBef>
                        <a:spcAft>
                          <a:spcPts val="0"/>
                        </a:spcAft>
                        <a:buNone/>
                      </a:pPr>
                      <a:r>
                        <a:rPr b="1" lang="en" sz="900">
                          <a:solidFill>
                            <a:schemeClr val="dk1"/>
                          </a:solidFill>
                        </a:rPr>
                        <a:t>Lesson</a:t>
                      </a:r>
                      <a:r>
                        <a:rPr b="1" lang="en" sz="900"/>
                        <a:t> 2: </a:t>
                      </a:r>
                      <a:r>
                        <a:rPr lang="en" sz="900"/>
                        <a:t>What would happen if you screamed in outer space?</a:t>
                      </a:r>
                      <a:endParaRPr sz="900"/>
                    </a:p>
                    <a:p>
                      <a:pPr indent="0" lvl="0" marL="0" rtl="0" algn="l">
                        <a:lnSpc>
                          <a:spcPct val="115000"/>
                        </a:lnSpc>
                        <a:spcBef>
                          <a:spcPts val="0"/>
                        </a:spcBef>
                        <a:spcAft>
                          <a:spcPts val="0"/>
                        </a:spcAft>
                        <a:buNone/>
                      </a:pPr>
                      <a:r>
                        <a:rPr b="1" lang="en" sz="900">
                          <a:solidFill>
                            <a:schemeClr val="dk1"/>
                          </a:solidFill>
                        </a:rPr>
                        <a:t>Lesson</a:t>
                      </a:r>
                      <a:r>
                        <a:rPr b="1" lang="en" sz="900"/>
                        <a:t> 3: </a:t>
                      </a:r>
                      <a:r>
                        <a:rPr lang="en" sz="900"/>
                        <a:t>Why are some sounds high and some sounds low?</a:t>
                      </a:r>
                      <a:endParaRPr sz="9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5"/>
          <p:cNvSpPr txBox="1"/>
          <p:nvPr/>
        </p:nvSpPr>
        <p:spPr>
          <a:xfrm>
            <a:off x="2164300" y="356700"/>
            <a:ext cx="7652700" cy="453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800">
                <a:solidFill>
                  <a:srgbClr val="674EA7"/>
                </a:solidFill>
                <a:highlight>
                  <a:schemeClr val="lt1"/>
                </a:highlight>
                <a:latin typeface="Nunito"/>
                <a:ea typeface="Nunito"/>
                <a:cs typeface="Nunito"/>
                <a:sym typeface="Nunito"/>
              </a:rPr>
              <a:t>Kindergarten, continued</a:t>
            </a:r>
            <a:endParaRPr b="1" sz="1800">
              <a:solidFill>
                <a:srgbClr val="521B99"/>
              </a:solidFill>
              <a:latin typeface="Nunito"/>
              <a:ea typeface="Nunito"/>
              <a:cs typeface="Nunito"/>
              <a:sym typeface="Nunito"/>
            </a:endParaRPr>
          </a:p>
        </p:txBody>
      </p:sp>
      <p:pic>
        <p:nvPicPr>
          <p:cNvPr id="84" name="Google Shape;84;p15"/>
          <p:cNvPicPr preferRelativeResize="0"/>
          <p:nvPr/>
        </p:nvPicPr>
        <p:blipFill rotWithShape="1">
          <a:blip r:embed="rId3">
            <a:alphaModFix/>
          </a:blip>
          <a:srcRect b="0" l="0" r="0" t="0"/>
          <a:stretch/>
        </p:blipFill>
        <p:spPr>
          <a:xfrm>
            <a:off x="488525" y="1217149"/>
            <a:ext cx="1240300" cy="289775"/>
          </a:xfrm>
          <a:prstGeom prst="rect">
            <a:avLst/>
          </a:prstGeom>
          <a:noFill/>
          <a:ln>
            <a:noFill/>
          </a:ln>
        </p:spPr>
      </p:pic>
      <p:cxnSp>
        <p:nvCxnSpPr>
          <p:cNvPr id="85" name="Google Shape;85;p15"/>
          <p:cNvCxnSpPr/>
          <p:nvPr/>
        </p:nvCxnSpPr>
        <p:spPr>
          <a:xfrm>
            <a:off x="1997375" y="249600"/>
            <a:ext cx="0" cy="1273800"/>
          </a:xfrm>
          <a:prstGeom prst="straightConnector1">
            <a:avLst/>
          </a:prstGeom>
          <a:noFill/>
          <a:ln cap="flat" cmpd="sng" w="38100">
            <a:solidFill>
              <a:srgbClr val="674EA7"/>
            </a:solidFill>
            <a:prstDash val="solid"/>
            <a:round/>
            <a:headEnd len="med" w="med" type="none"/>
            <a:tailEnd len="med" w="med" type="none"/>
          </a:ln>
        </p:spPr>
      </p:cxnSp>
      <p:pic>
        <p:nvPicPr>
          <p:cNvPr id="86" name="Google Shape;86;p15"/>
          <p:cNvPicPr preferRelativeResize="0"/>
          <p:nvPr/>
        </p:nvPicPr>
        <p:blipFill rotWithShape="1">
          <a:blip r:embed="rId4">
            <a:alphaModFix/>
          </a:blip>
          <a:srcRect b="0" l="0" r="0" t="0"/>
          <a:stretch/>
        </p:blipFill>
        <p:spPr>
          <a:xfrm>
            <a:off x="4529138" y="7216325"/>
            <a:ext cx="1000125" cy="257175"/>
          </a:xfrm>
          <a:prstGeom prst="rect">
            <a:avLst/>
          </a:prstGeom>
          <a:noFill/>
          <a:ln>
            <a:noFill/>
          </a:ln>
        </p:spPr>
      </p:pic>
      <p:sp>
        <p:nvSpPr>
          <p:cNvPr id="87" name="Google Shape;87;p15"/>
          <p:cNvSpPr txBox="1"/>
          <p:nvPr/>
        </p:nvSpPr>
        <p:spPr>
          <a:xfrm>
            <a:off x="393775" y="7172900"/>
            <a:ext cx="3620400" cy="68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u="sng">
                <a:solidFill>
                  <a:srgbClr val="1155CC"/>
                </a:solidFill>
                <a:hlinkClick r:id="rId5">
                  <a:extLst>
                    <a:ext uri="{A12FA001-AC4F-418D-AE19-62706E023703}">
                      <ahyp:hlinkClr val="tx"/>
                    </a:ext>
                  </a:extLst>
                </a:hlinkClick>
              </a:rPr>
              <a:t>https://mysteryscience.com/docs/pennsylvania</a:t>
            </a:r>
            <a:endParaRPr sz="1100"/>
          </a:p>
        </p:txBody>
      </p:sp>
      <p:sp>
        <p:nvSpPr>
          <p:cNvPr id="88" name="Google Shape;88;p15"/>
          <p:cNvSpPr txBox="1"/>
          <p:nvPr/>
        </p:nvSpPr>
        <p:spPr>
          <a:xfrm>
            <a:off x="2185900" y="718850"/>
            <a:ext cx="7432800" cy="58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100">
                <a:solidFill>
                  <a:schemeClr val="dk1"/>
                </a:solidFill>
              </a:rPr>
              <a:t>Mystery Science aligns to the Pennsylvania Academic Standards for Science and Technology. The core </a:t>
            </a:r>
            <a:r>
              <a:rPr lang="en" sz="1100">
                <a:solidFill>
                  <a:schemeClr val="dk1"/>
                </a:solidFill>
                <a:highlight>
                  <a:schemeClr val="lt1"/>
                </a:highlight>
              </a:rPr>
              <a:t>lesson (exploration &amp; activity) is designed to take one hour per week. Extensions can expand upon each lesson. </a:t>
            </a:r>
            <a:r>
              <a:rPr lang="en" sz="1100">
                <a:solidFill>
                  <a:schemeClr val="dk1"/>
                </a:solidFill>
              </a:rPr>
              <a:t>To view each lesson’s alignment to 3 dimensional learning (disciplinary core ideas, science and engineering practices, and crosscutting concepts) view our </a:t>
            </a:r>
            <a:r>
              <a:rPr lang="en" sz="1100" u="sng">
                <a:solidFill>
                  <a:schemeClr val="accent3"/>
                </a:solidFill>
                <a:hlinkClick r:id="rId6">
                  <a:extLst>
                    <a:ext uri="{A12FA001-AC4F-418D-AE19-62706E023703}">
                      <ahyp:hlinkClr val="tx"/>
                    </a:ext>
                  </a:extLst>
                </a:hlinkClick>
              </a:rPr>
              <a:t>NGSS Alignment </a:t>
            </a:r>
            <a:r>
              <a:rPr lang="en" sz="1100">
                <a:solidFill>
                  <a:schemeClr val="dk1"/>
                </a:solidFill>
              </a:rPr>
              <a:t>document. </a:t>
            </a:r>
            <a:r>
              <a:rPr lang="en" sz="1100">
                <a:solidFill>
                  <a:schemeClr val="dk1"/>
                </a:solidFill>
                <a:highlight>
                  <a:schemeClr val="lt1"/>
                </a:highlight>
              </a:rPr>
              <a:t>Mini-lessons are 5-minute videos that answer K-5 student questions and can be used as a jumping off point to engage learners for a full lesson planned by the teacher.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None/>
            </a:pPr>
            <a:r>
              <a:t/>
            </a:r>
            <a:endParaRPr sz="1100"/>
          </a:p>
        </p:txBody>
      </p:sp>
      <p:pic>
        <p:nvPicPr>
          <p:cNvPr id="89" name="Google Shape;89;p15"/>
          <p:cNvPicPr preferRelativeResize="0"/>
          <p:nvPr/>
        </p:nvPicPr>
        <p:blipFill>
          <a:blip r:embed="rId7">
            <a:alphaModFix/>
          </a:blip>
          <a:stretch>
            <a:fillRect/>
          </a:stretch>
        </p:blipFill>
        <p:spPr>
          <a:xfrm>
            <a:off x="473425" y="249600"/>
            <a:ext cx="1240299" cy="755075"/>
          </a:xfrm>
          <a:prstGeom prst="rect">
            <a:avLst/>
          </a:prstGeom>
          <a:noFill/>
          <a:ln>
            <a:noFill/>
          </a:ln>
        </p:spPr>
      </p:pic>
      <p:sp>
        <p:nvSpPr>
          <p:cNvPr id="90" name="Google Shape;90;p15"/>
          <p:cNvSpPr txBox="1"/>
          <p:nvPr/>
        </p:nvSpPr>
        <p:spPr>
          <a:xfrm>
            <a:off x="760362" y="424046"/>
            <a:ext cx="762000" cy="224100"/>
          </a:xfrm>
          <a:prstGeom prst="rect">
            <a:avLst/>
          </a:prstGeom>
          <a:noFill/>
          <a:ln>
            <a:noFill/>
          </a:ln>
          <a:effectLst>
            <a:outerShdw blurRad="57150" rotWithShape="0" algn="bl" dir="5400000" dist="19050">
              <a:srgbClr val="000000">
                <a:alpha val="5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b="1" lang="en" sz="1200">
                <a:solidFill>
                  <a:srgbClr val="FFFFFF"/>
                </a:solidFill>
              </a:rPr>
              <a:t>PA</a:t>
            </a:r>
            <a:endParaRPr b="1" sz="1200">
              <a:solidFill>
                <a:srgbClr val="FFFFFF"/>
              </a:solidFill>
            </a:endParaRPr>
          </a:p>
        </p:txBody>
      </p:sp>
      <p:graphicFrame>
        <p:nvGraphicFramePr>
          <p:cNvPr id="91" name="Google Shape;91;p15"/>
          <p:cNvGraphicFramePr/>
          <p:nvPr/>
        </p:nvGraphicFramePr>
        <p:xfrm>
          <a:off x="457192" y="1828803"/>
          <a:ext cx="3000000" cy="3000000"/>
        </p:xfrm>
        <a:graphic>
          <a:graphicData uri="http://schemas.openxmlformats.org/drawingml/2006/table">
            <a:tbl>
              <a:tblPr>
                <a:noFill/>
                <a:tableStyleId>{63CE33A9-565E-4B5A-9EE2-FBF6C4CE3CBB}</a:tableStyleId>
              </a:tblPr>
              <a:tblGrid>
                <a:gridCol w="861100"/>
                <a:gridCol w="748075"/>
                <a:gridCol w="2637825"/>
                <a:gridCol w="947375"/>
                <a:gridCol w="947375"/>
                <a:gridCol w="3002250"/>
              </a:tblGrid>
              <a:tr h="126725">
                <a:tc>
                  <a:txBody>
                    <a:bodyPr/>
                    <a:lstStyle/>
                    <a:p>
                      <a:pPr indent="0" lvl="0" marL="0" rtl="0" algn="ctr">
                        <a:spcBef>
                          <a:spcPts val="0"/>
                        </a:spcBef>
                        <a:spcAft>
                          <a:spcPts val="0"/>
                        </a:spcAft>
                        <a:buNone/>
                      </a:pPr>
                      <a:r>
                        <a:rPr b="1" lang="en" sz="1200"/>
                        <a:t>Strand</a:t>
                      </a:r>
                      <a:endParaRPr b="1" sz="1200">
                        <a:solidFill>
                          <a:schemeClr val="dk1"/>
                        </a:solidFill>
                      </a:endParaRPr>
                    </a:p>
                  </a:txBody>
                  <a:tcPr marT="63500" marB="63500" marR="63500" marL="63500" anchor="ctr">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solidFill>
                            <a:srgbClr val="000000"/>
                          </a:solidFill>
                        </a:rPr>
                        <a:t>Topic</a:t>
                      </a:r>
                      <a:endParaRPr b="1" sz="1200">
                        <a:solidFill>
                          <a:srgbClr val="000000"/>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Clr>
                          <a:schemeClr val="dk1"/>
                        </a:buClr>
                        <a:buSzPts val="1100"/>
                        <a:buFont typeface="Arial"/>
                        <a:buNone/>
                      </a:pPr>
                      <a:r>
                        <a:rPr b="1" lang="en" sz="1200">
                          <a:solidFill>
                            <a:schemeClr val="dk1"/>
                          </a:solidFill>
                        </a:rPr>
                        <a:t>Pennsylvania Academic Standards for Science and Technology</a:t>
                      </a:r>
                      <a:endParaRPr b="1"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Unit</a:t>
                      </a:r>
                      <a:endParaRPr b="1"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Grade</a:t>
                      </a:r>
                      <a:endParaRPr b="1"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Lessons</a:t>
                      </a:r>
                      <a:endParaRPr b="1" sz="12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r>
              <a:tr h="126725">
                <a:tc rowSpan="3">
                  <a:txBody>
                    <a:bodyPr/>
                    <a:lstStyle/>
                    <a:p>
                      <a:pPr indent="0" lvl="0" marL="0" rtl="0" algn="ctr">
                        <a:spcBef>
                          <a:spcPts val="0"/>
                        </a:spcBef>
                        <a:spcAft>
                          <a:spcPts val="0"/>
                        </a:spcAft>
                        <a:buNone/>
                      </a:pPr>
                      <a:r>
                        <a:rPr b="1" lang="en" sz="1200">
                          <a:solidFill>
                            <a:schemeClr val="dk1"/>
                          </a:solidFill>
                        </a:rPr>
                        <a:t>Earth &amp; Space Sciences</a:t>
                      </a:r>
                      <a:endParaRPr b="1" sz="1200">
                        <a:solidFill>
                          <a:schemeClr val="dk1"/>
                        </a:solidFill>
                      </a:endParaRPr>
                    </a:p>
                  </a:txBody>
                  <a:tcPr marT="63500" marB="63500" marR="63500" marL="63500" anchor="ctr">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EAD1DC"/>
                    </a:solidFill>
                  </a:tcPr>
                </a:tc>
                <a:tc rowSpan="3">
                  <a:txBody>
                    <a:bodyPr/>
                    <a:lstStyle/>
                    <a:p>
                      <a:pPr indent="0" lvl="0" marL="0" rtl="0" algn="ctr">
                        <a:spcBef>
                          <a:spcPts val="0"/>
                        </a:spcBef>
                        <a:spcAft>
                          <a:spcPts val="0"/>
                        </a:spcAft>
                        <a:buNone/>
                      </a:pPr>
                      <a:r>
                        <a:rPr i="1" lang="en" sz="900"/>
                        <a:t>Earth Structure, Processe</a:t>
                      </a:r>
                      <a:r>
                        <a:rPr i="1" lang="en" sz="900"/>
                        <a:t>s</a:t>
                      </a:r>
                      <a:r>
                        <a:rPr i="1" lang="en" sz="900"/>
                        <a:t>, &amp; Cycles</a:t>
                      </a:r>
                      <a:endParaRPr i="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rPr b="1" lang="en" sz="900"/>
                        <a:t>3.3.K.A1 </a:t>
                      </a:r>
                      <a:r>
                        <a:rPr lang="en" sz="900"/>
                        <a:t>Distinguish between three types of earth materials -- rock, soil, and sand.</a:t>
                      </a:r>
                      <a:endParaRPr b="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00000"/>
                        </a:lnSpc>
                        <a:spcBef>
                          <a:spcPts val="0"/>
                        </a:spcBef>
                        <a:spcAft>
                          <a:spcPts val="0"/>
                        </a:spcAft>
                        <a:buClr>
                          <a:schemeClr val="dk1"/>
                        </a:buClr>
                        <a:buSzPts val="1100"/>
                        <a:buFont typeface="Arial"/>
                        <a:buNone/>
                      </a:pPr>
                      <a:r>
                        <a:rPr i="1" lang="en" sz="900">
                          <a:solidFill>
                            <a:schemeClr val="dk1"/>
                          </a:solidFill>
                        </a:rPr>
                        <a:t>Pennsylvania specific standard</a:t>
                      </a:r>
                      <a:endParaRPr i="1" sz="900">
                        <a:solidFill>
                          <a:schemeClr val="dk1"/>
                        </a:solidFill>
                      </a:endParaRPr>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26725">
                <a:tc vMerge="1"/>
                <a:tc vMerge="1"/>
                <a:tc>
                  <a:txBody>
                    <a:bodyPr/>
                    <a:lstStyle/>
                    <a:p>
                      <a:pPr indent="0" lvl="0" marL="0" rtl="0" algn="l">
                        <a:spcBef>
                          <a:spcPts val="0"/>
                        </a:spcBef>
                        <a:spcAft>
                          <a:spcPts val="0"/>
                        </a:spcAft>
                        <a:buNone/>
                      </a:pPr>
                      <a:r>
                        <a:rPr b="1" lang="en" sz="900"/>
                        <a:t>3.3.K.A4 </a:t>
                      </a:r>
                      <a:r>
                        <a:rPr lang="en" sz="900"/>
                        <a:t>Identify sources of water for human consumption and use.</a:t>
                      </a:r>
                      <a:endParaRPr b="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i="1" lang="en" sz="900"/>
                        <a:t>Pennsylvania specific standard</a:t>
                      </a:r>
                      <a:endParaRPr i="1" sz="900">
                        <a:solidFill>
                          <a:schemeClr val="dk1"/>
                        </a:solidFill>
                      </a:endParaRPr>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26725">
                <a:tc vMerge="1"/>
                <a:tc vMerge="1"/>
                <a:tc>
                  <a:txBody>
                    <a:bodyPr/>
                    <a:lstStyle/>
                    <a:p>
                      <a:pPr indent="0" lvl="0" marL="0" rtl="0" algn="l">
                        <a:spcBef>
                          <a:spcPts val="0"/>
                        </a:spcBef>
                        <a:spcAft>
                          <a:spcPts val="0"/>
                        </a:spcAft>
                        <a:buNone/>
                      </a:pPr>
                      <a:r>
                        <a:rPr b="1" lang="en" sz="900"/>
                        <a:t>3.3.K.A5 </a:t>
                      </a:r>
                      <a:r>
                        <a:rPr lang="en" sz="900"/>
                        <a:t>Record daily weather conditions using simple graphs, charts, and graphs. Identify seasonal changes in the environment. Distinguish between types of precipitation.</a:t>
                      </a:r>
                      <a:endParaRPr b="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Clr>
                          <a:schemeClr val="dk1"/>
                        </a:buClr>
                        <a:buSzPts val="1100"/>
                        <a:buFont typeface="Arial"/>
                        <a:buNone/>
                      </a:pPr>
                      <a:r>
                        <a:rPr lang="en" sz="1200" u="sng">
                          <a:solidFill>
                            <a:srgbClr val="1155CC"/>
                          </a:solidFill>
                          <a:hlinkClick r:id="rId8">
                            <a:extLst>
                              <a:ext uri="{A12FA001-AC4F-418D-AE19-62706E023703}">
                                <ahyp:hlinkClr val="tx"/>
                              </a:ext>
                            </a:extLst>
                          </a:hlinkClick>
                        </a:rPr>
                        <a:t>Wild Weather</a:t>
                      </a:r>
                      <a:endParaRPr sz="1200">
                        <a:solidFill>
                          <a:schemeClr val="dk1"/>
                        </a:solidFill>
                      </a:endParaRPr>
                    </a:p>
                    <a:p>
                      <a:pPr indent="0" lvl="0" marL="0" rtl="0" algn="ctr">
                        <a:spcBef>
                          <a:spcPts val="0"/>
                        </a:spcBef>
                        <a:spcAft>
                          <a:spcPts val="0"/>
                        </a:spcAft>
                        <a:buNone/>
                      </a:pPr>
                      <a:r>
                        <a:t/>
                      </a:r>
                      <a:endParaRPr sz="1200">
                        <a:solidFill>
                          <a:schemeClr val="dk1"/>
                        </a:solidFill>
                      </a:endParaRPr>
                    </a:p>
                    <a:p>
                      <a:pPr indent="0" lvl="0" marL="0" rtl="0" algn="ctr">
                        <a:spcBef>
                          <a:spcPts val="0"/>
                        </a:spcBef>
                        <a:spcAft>
                          <a:spcPts val="0"/>
                        </a:spcAft>
                        <a:buNone/>
                      </a:pPr>
                      <a:r>
                        <a:t/>
                      </a:r>
                      <a:endParaRPr sz="1200">
                        <a:solidFill>
                          <a:schemeClr val="dk1"/>
                        </a:solidFill>
                      </a:endParaRPr>
                    </a:p>
                    <a:p>
                      <a:pPr indent="0" lvl="0" marL="0" rtl="0" algn="ctr">
                        <a:spcBef>
                          <a:spcPts val="0"/>
                        </a:spcBef>
                        <a:spcAft>
                          <a:spcPts val="0"/>
                        </a:spcAft>
                        <a:buNone/>
                      </a:pPr>
                      <a:r>
                        <a:t/>
                      </a:r>
                      <a:endParaRPr sz="1200">
                        <a:solidFill>
                          <a:schemeClr val="dk1"/>
                        </a:solidFill>
                      </a:endParaRPr>
                    </a:p>
                    <a:p>
                      <a:pPr indent="0" lvl="0" marL="0" rtl="0" algn="ctr">
                        <a:spcBef>
                          <a:spcPts val="0"/>
                        </a:spcBef>
                        <a:spcAft>
                          <a:spcPts val="0"/>
                        </a:spcAft>
                        <a:buClr>
                          <a:schemeClr val="dk1"/>
                        </a:buClr>
                        <a:buSzPts val="1100"/>
                        <a:buFont typeface="Arial"/>
                        <a:buNone/>
                      </a:pPr>
                      <a:r>
                        <a:rPr lang="en" sz="1200" u="sng">
                          <a:solidFill>
                            <a:srgbClr val="1155CC"/>
                          </a:solidFill>
                          <a:hlinkClick r:id="rId9">
                            <a:extLst>
                              <a:ext uri="{A12FA001-AC4F-418D-AE19-62706E023703}">
                                <ahyp:hlinkClr val="tx"/>
                              </a:ext>
                            </a:extLst>
                          </a:hlinkClick>
                        </a:rPr>
                        <a:t>Circle of Seasons</a:t>
                      </a:r>
                      <a:endParaRPr sz="1200">
                        <a:solidFill>
                          <a:schemeClr val="dk1"/>
                        </a:solidFill>
                      </a:endParaRPr>
                    </a:p>
                    <a:p>
                      <a:pPr indent="0" lvl="0" marL="0" rtl="0" algn="l">
                        <a:spcBef>
                          <a:spcPts val="0"/>
                        </a:spcBef>
                        <a:spcAft>
                          <a:spcPts val="0"/>
                        </a:spcAft>
                        <a:buClr>
                          <a:schemeClr val="dk1"/>
                        </a:buClr>
                        <a:buSzPts val="1100"/>
                        <a:buFont typeface="Arial"/>
                        <a:buNone/>
                      </a:pPr>
                      <a:r>
                        <a:t/>
                      </a:r>
                      <a:endParaRPr sz="1200">
                        <a:solidFill>
                          <a:schemeClr val="dk1"/>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200">
                          <a:solidFill>
                            <a:schemeClr val="dk1"/>
                          </a:solidFill>
                        </a:rPr>
                        <a:t>Grade K</a:t>
                      </a:r>
                      <a:endParaRPr sz="1200">
                        <a:solidFill>
                          <a:schemeClr val="dk1"/>
                        </a:solidFill>
                      </a:endParaRPr>
                    </a:p>
                    <a:p>
                      <a:pPr indent="0" lvl="0" marL="0" rtl="0" algn="ctr">
                        <a:spcBef>
                          <a:spcPts val="0"/>
                        </a:spcBef>
                        <a:spcAft>
                          <a:spcPts val="0"/>
                        </a:spcAft>
                        <a:buNone/>
                      </a:pPr>
                      <a:r>
                        <a:t/>
                      </a:r>
                      <a:endParaRPr sz="1200">
                        <a:solidFill>
                          <a:schemeClr val="dk1"/>
                        </a:solidFill>
                      </a:endParaRPr>
                    </a:p>
                    <a:p>
                      <a:pPr indent="0" lvl="0" marL="0" rtl="0" algn="ctr">
                        <a:spcBef>
                          <a:spcPts val="0"/>
                        </a:spcBef>
                        <a:spcAft>
                          <a:spcPts val="0"/>
                        </a:spcAft>
                        <a:buNone/>
                      </a:pPr>
                      <a:r>
                        <a:t/>
                      </a:r>
                      <a:endParaRPr sz="1200">
                        <a:solidFill>
                          <a:schemeClr val="dk1"/>
                        </a:solidFill>
                      </a:endParaRPr>
                    </a:p>
                    <a:p>
                      <a:pPr indent="0" lvl="0" marL="0" rtl="0" algn="ctr">
                        <a:spcBef>
                          <a:spcPts val="0"/>
                        </a:spcBef>
                        <a:spcAft>
                          <a:spcPts val="0"/>
                        </a:spcAft>
                        <a:buNone/>
                      </a:pPr>
                      <a:r>
                        <a:t/>
                      </a:r>
                      <a:endParaRPr sz="1200">
                        <a:solidFill>
                          <a:schemeClr val="dk1"/>
                        </a:solidFill>
                      </a:endParaRPr>
                    </a:p>
                    <a:p>
                      <a:pPr indent="0" lvl="0" marL="0" rtl="0" algn="ctr">
                        <a:spcBef>
                          <a:spcPts val="0"/>
                        </a:spcBef>
                        <a:spcAft>
                          <a:spcPts val="0"/>
                        </a:spcAft>
                        <a:buNone/>
                      </a:pPr>
                      <a:r>
                        <a:t/>
                      </a:r>
                      <a:endParaRPr sz="1200">
                        <a:solidFill>
                          <a:schemeClr val="dk1"/>
                        </a:solidFill>
                      </a:endParaRPr>
                    </a:p>
                    <a:p>
                      <a:pPr indent="0" lvl="0" marL="0" rtl="0" algn="ctr">
                        <a:spcBef>
                          <a:spcPts val="0"/>
                        </a:spcBef>
                        <a:spcAft>
                          <a:spcPts val="0"/>
                        </a:spcAft>
                        <a:buClr>
                          <a:schemeClr val="dk1"/>
                        </a:buClr>
                        <a:buSzPts val="1100"/>
                        <a:buFont typeface="Arial"/>
                        <a:buNone/>
                      </a:pPr>
                      <a:r>
                        <a:rPr lang="en" sz="1200">
                          <a:solidFill>
                            <a:schemeClr val="dk1"/>
                          </a:solidFill>
                        </a:rPr>
                        <a:t>Grade K</a:t>
                      </a:r>
                      <a:endParaRPr sz="1200">
                        <a:solidFill>
                          <a:schemeClr val="dk1"/>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b="1" lang="en" sz="900">
                          <a:solidFill>
                            <a:schemeClr val="dk1"/>
                          </a:solidFill>
                        </a:rPr>
                        <a:t>Lesson 1, Read-Along: </a:t>
                      </a:r>
                      <a:r>
                        <a:rPr lang="en" sz="900">
                          <a:solidFill>
                            <a:schemeClr val="dk1"/>
                          </a:solidFill>
                        </a:rPr>
                        <a:t>How can you get ready for a big storm?</a:t>
                      </a:r>
                      <a:endParaRPr sz="900">
                        <a:solidFill>
                          <a:schemeClr val="dk1"/>
                        </a:solidFill>
                      </a:endParaRPr>
                    </a:p>
                    <a:p>
                      <a:pPr indent="0" lvl="0" marL="0" rtl="0" algn="l">
                        <a:spcBef>
                          <a:spcPts val="0"/>
                        </a:spcBef>
                        <a:spcAft>
                          <a:spcPts val="0"/>
                        </a:spcAft>
                        <a:buClr>
                          <a:schemeClr val="dk1"/>
                        </a:buClr>
                        <a:buSzPts val="1100"/>
                        <a:buFont typeface="Arial"/>
                        <a:buNone/>
                      </a:pPr>
                      <a:r>
                        <a:rPr b="1" lang="en" sz="900">
                          <a:solidFill>
                            <a:schemeClr val="dk1"/>
                          </a:solidFill>
                        </a:rPr>
                        <a:t>Lesson 2: </a:t>
                      </a:r>
                      <a:r>
                        <a:rPr lang="en" sz="900">
                          <a:solidFill>
                            <a:schemeClr val="dk1"/>
                          </a:solidFill>
                        </a:rPr>
                        <a:t>Have you ever watched a storm?</a:t>
                      </a:r>
                      <a:endParaRPr sz="900">
                        <a:solidFill>
                          <a:schemeClr val="dk1"/>
                        </a:solidFill>
                      </a:endParaRPr>
                    </a:p>
                    <a:p>
                      <a:pPr indent="0" lvl="0" marL="0" rtl="0" algn="l">
                        <a:spcBef>
                          <a:spcPts val="0"/>
                        </a:spcBef>
                        <a:spcAft>
                          <a:spcPts val="0"/>
                        </a:spcAft>
                        <a:buNone/>
                      </a:pPr>
                      <a:r>
                        <a:rPr b="1" lang="en" sz="900">
                          <a:solidFill>
                            <a:schemeClr val="dk1"/>
                          </a:solidFill>
                        </a:rPr>
                        <a:t>Lesson 3: </a:t>
                      </a:r>
                      <a:r>
                        <a:rPr lang="en" sz="900">
                          <a:solidFill>
                            <a:schemeClr val="dk1"/>
                          </a:solidFill>
                        </a:rPr>
                        <a:t>How many different kinds of weather are there?</a:t>
                      </a:r>
                      <a:endParaRPr sz="900">
                        <a:solidFill>
                          <a:schemeClr val="dk1"/>
                        </a:solidFill>
                      </a:endParaRPr>
                    </a:p>
                    <a:p>
                      <a:pPr indent="0" lvl="0" marL="0" rtl="0" algn="l">
                        <a:spcBef>
                          <a:spcPts val="0"/>
                        </a:spcBef>
                        <a:spcAft>
                          <a:spcPts val="0"/>
                        </a:spcAft>
                        <a:buNone/>
                      </a:pPr>
                      <a:r>
                        <a:t/>
                      </a:r>
                      <a:endParaRPr sz="900">
                        <a:solidFill>
                          <a:schemeClr val="dk1"/>
                        </a:solidFill>
                      </a:endParaRPr>
                    </a:p>
                    <a:p>
                      <a:pPr indent="0" lvl="0" marL="0" rtl="0" algn="l">
                        <a:spcBef>
                          <a:spcPts val="0"/>
                        </a:spcBef>
                        <a:spcAft>
                          <a:spcPts val="0"/>
                        </a:spcAft>
                        <a:buNone/>
                      </a:pPr>
                      <a:r>
                        <a:t/>
                      </a:r>
                      <a:endParaRPr sz="900">
                        <a:solidFill>
                          <a:schemeClr val="dk1"/>
                        </a:solidFill>
                      </a:endParaRPr>
                    </a:p>
                    <a:p>
                      <a:pPr indent="0" lvl="0" marL="0" rtl="0" algn="l">
                        <a:spcBef>
                          <a:spcPts val="0"/>
                        </a:spcBef>
                        <a:spcAft>
                          <a:spcPts val="0"/>
                        </a:spcAft>
                        <a:buNone/>
                      </a:pPr>
                      <a:r>
                        <a:t/>
                      </a:r>
                      <a:endParaRPr sz="900">
                        <a:solidFill>
                          <a:schemeClr val="dk1"/>
                        </a:solidFill>
                      </a:endParaRPr>
                    </a:p>
                    <a:p>
                      <a:pPr indent="0" lvl="0" marL="0" rtl="0" algn="l">
                        <a:spcBef>
                          <a:spcPts val="0"/>
                        </a:spcBef>
                        <a:spcAft>
                          <a:spcPts val="0"/>
                        </a:spcAft>
                        <a:buNone/>
                      </a:pPr>
                      <a:r>
                        <a:rPr b="1" lang="en" sz="900">
                          <a:solidFill>
                            <a:schemeClr val="dk1"/>
                          </a:solidFill>
                        </a:rPr>
                        <a:t>Lesson 1, Read-Along: </a:t>
                      </a:r>
                      <a:r>
                        <a:rPr lang="en" sz="900">
                          <a:solidFill>
                            <a:schemeClr val="dk1"/>
                          </a:solidFill>
                        </a:rPr>
                        <a:t>How do you know what to wear for the weather?</a:t>
                      </a:r>
                      <a:endParaRPr sz="900">
                        <a:solidFill>
                          <a:schemeClr val="dk1"/>
                        </a:solidFill>
                      </a:endParaRPr>
                    </a:p>
                    <a:p>
                      <a:pPr indent="0" lvl="0" marL="0" rtl="0" algn="l">
                        <a:spcBef>
                          <a:spcPts val="0"/>
                        </a:spcBef>
                        <a:spcAft>
                          <a:spcPts val="0"/>
                        </a:spcAft>
                        <a:buNone/>
                      </a:pPr>
                      <a:r>
                        <a:rPr b="1" lang="en" sz="900">
                          <a:solidFill>
                            <a:schemeClr val="dk1"/>
                          </a:solidFill>
                        </a:rPr>
                        <a:t>Lesson 2: </a:t>
                      </a:r>
                      <a:r>
                        <a:rPr lang="en" sz="900">
                          <a:solidFill>
                            <a:schemeClr val="dk1"/>
                          </a:solidFill>
                        </a:rPr>
                        <a:t>What would the weather be like on your birthday?</a:t>
                      </a:r>
                      <a:endParaRPr sz="900">
                        <a:solidFill>
                          <a:schemeClr val="dk1"/>
                        </a:solidFill>
                      </a:endParaRPr>
                    </a:p>
                    <a:p>
                      <a:pPr indent="0" lvl="0" marL="0" rtl="0" algn="l">
                        <a:spcBef>
                          <a:spcPts val="0"/>
                        </a:spcBef>
                        <a:spcAft>
                          <a:spcPts val="0"/>
                        </a:spcAft>
                        <a:buClr>
                          <a:schemeClr val="dk1"/>
                        </a:buClr>
                        <a:buSzPts val="1100"/>
                        <a:buFont typeface="Arial"/>
                        <a:buNone/>
                      </a:pPr>
                      <a:r>
                        <a:rPr b="1" lang="en" sz="900">
                          <a:solidFill>
                            <a:schemeClr val="dk1"/>
                          </a:solidFill>
                        </a:rPr>
                        <a:t>Lesson 3: </a:t>
                      </a:r>
                      <a:r>
                        <a:rPr lang="en" sz="900">
                          <a:solidFill>
                            <a:schemeClr val="dk1"/>
                          </a:solidFill>
                        </a:rPr>
                        <a:t>Why do birds lay eggs in the spring?</a:t>
                      </a:r>
                      <a:endParaRPr sz="900">
                        <a:solidFill>
                          <a:schemeClr val="dk1"/>
                        </a:solidFill>
                      </a:endParaRPr>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6"/>
          <p:cNvSpPr txBox="1"/>
          <p:nvPr/>
        </p:nvSpPr>
        <p:spPr>
          <a:xfrm>
            <a:off x="2164300" y="356700"/>
            <a:ext cx="7652700" cy="453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800">
                <a:solidFill>
                  <a:srgbClr val="674EA7"/>
                </a:solidFill>
                <a:highlight>
                  <a:schemeClr val="lt1"/>
                </a:highlight>
                <a:latin typeface="Nunito"/>
                <a:ea typeface="Nunito"/>
                <a:cs typeface="Nunito"/>
                <a:sym typeface="Nunito"/>
              </a:rPr>
              <a:t>Kindergarten, continued</a:t>
            </a:r>
            <a:endParaRPr b="1" sz="1800">
              <a:solidFill>
                <a:srgbClr val="521B99"/>
              </a:solidFill>
              <a:latin typeface="Nunito"/>
              <a:ea typeface="Nunito"/>
              <a:cs typeface="Nunito"/>
              <a:sym typeface="Nunito"/>
            </a:endParaRPr>
          </a:p>
        </p:txBody>
      </p:sp>
      <p:pic>
        <p:nvPicPr>
          <p:cNvPr id="97" name="Google Shape;97;p16"/>
          <p:cNvPicPr preferRelativeResize="0"/>
          <p:nvPr/>
        </p:nvPicPr>
        <p:blipFill rotWithShape="1">
          <a:blip r:embed="rId3">
            <a:alphaModFix/>
          </a:blip>
          <a:srcRect b="0" l="0" r="0" t="0"/>
          <a:stretch/>
        </p:blipFill>
        <p:spPr>
          <a:xfrm>
            <a:off x="488525" y="1217149"/>
            <a:ext cx="1240300" cy="289775"/>
          </a:xfrm>
          <a:prstGeom prst="rect">
            <a:avLst/>
          </a:prstGeom>
          <a:noFill/>
          <a:ln>
            <a:noFill/>
          </a:ln>
        </p:spPr>
      </p:pic>
      <p:cxnSp>
        <p:nvCxnSpPr>
          <p:cNvPr id="98" name="Google Shape;98;p16"/>
          <p:cNvCxnSpPr/>
          <p:nvPr/>
        </p:nvCxnSpPr>
        <p:spPr>
          <a:xfrm>
            <a:off x="1997375" y="249600"/>
            <a:ext cx="0" cy="1273800"/>
          </a:xfrm>
          <a:prstGeom prst="straightConnector1">
            <a:avLst/>
          </a:prstGeom>
          <a:noFill/>
          <a:ln cap="flat" cmpd="sng" w="38100">
            <a:solidFill>
              <a:srgbClr val="674EA7"/>
            </a:solidFill>
            <a:prstDash val="solid"/>
            <a:round/>
            <a:headEnd len="med" w="med" type="none"/>
            <a:tailEnd len="med" w="med" type="none"/>
          </a:ln>
        </p:spPr>
      </p:cxnSp>
      <p:pic>
        <p:nvPicPr>
          <p:cNvPr id="99" name="Google Shape;99;p16"/>
          <p:cNvPicPr preferRelativeResize="0"/>
          <p:nvPr/>
        </p:nvPicPr>
        <p:blipFill rotWithShape="1">
          <a:blip r:embed="rId4">
            <a:alphaModFix/>
          </a:blip>
          <a:srcRect b="0" l="0" r="0" t="0"/>
          <a:stretch/>
        </p:blipFill>
        <p:spPr>
          <a:xfrm>
            <a:off x="4529138" y="7216325"/>
            <a:ext cx="1000125" cy="257175"/>
          </a:xfrm>
          <a:prstGeom prst="rect">
            <a:avLst/>
          </a:prstGeom>
          <a:noFill/>
          <a:ln>
            <a:noFill/>
          </a:ln>
        </p:spPr>
      </p:pic>
      <p:sp>
        <p:nvSpPr>
          <p:cNvPr id="100" name="Google Shape;100;p16"/>
          <p:cNvSpPr txBox="1"/>
          <p:nvPr/>
        </p:nvSpPr>
        <p:spPr>
          <a:xfrm>
            <a:off x="393775" y="7172900"/>
            <a:ext cx="3620400" cy="68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u="sng">
                <a:solidFill>
                  <a:srgbClr val="1155CC"/>
                </a:solidFill>
                <a:hlinkClick r:id="rId5">
                  <a:extLst>
                    <a:ext uri="{A12FA001-AC4F-418D-AE19-62706E023703}">
                      <ahyp:hlinkClr val="tx"/>
                    </a:ext>
                  </a:extLst>
                </a:hlinkClick>
              </a:rPr>
              <a:t>https://mysteryscience.com/docs/pennsylvania</a:t>
            </a:r>
            <a:endParaRPr sz="1100"/>
          </a:p>
        </p:txBody>
      </p:sp>
      <p:sp>
        <p:nvSpPr>
          <p:cNvPr id="101" name="Google Shape;101;p16"/>
          <p:cNvSpPr txBox="1"/>
          <p:nvPr/>
        </p:nvSpPr>
        <p:spPr>
          <a:xfrm>
            <a:off x="2185900" y="718850"/>
            <a:ext cx="7432800" cy="58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100">
                <a:solidFill>
                  <a:schemeClr val="dk1"/>
                </a:solidFill>
              </a:rPr>
              <a:t>Mystery Science aligns to the Pennsylvania Academic Standards for Science and Technology. The core </a:t>
            </a:r>
            <a:r>
              <a:rPr lang="en" sz="1100">
                <a:solidFill>
                  <a:schemeClr val="dk1"/>
                </a:solidFill>
                <a:highlight>
                  <a:schemeClr val="lt1"/>
                </a:highlight>
              </a:rPr>
              <a:t>lesson (exploration &amp; activity) is designed to take one hour per week. Extensions can expand upon each lesson. </a:t>
            </a:r>
            <a:r>
              <a:rPr lang="en" sz="1100">
                <a:solidFill>
                  <a:schemeClr val="dk1"/>
                </a:solidFill>
              </a:rPr>
              <a:t>To view each lesson’s alignment to 3 dimensional learning (disciplinary core ideas, science and engineering practices, and crosscutting concepts) view our </a:t>
            </a:r>
            <a:r>
              <a:rPr lang="en" sz="1100" u="sng">
                <a:solidFill>
                  <a:schemeClr val="accent3"/>
                </a:solidFill>
                <a:hlinkClick r:id="rId6">
                  <a:extLst>
                    <a:ext uri="{A12FA001-AC4F-418D-AE19-62706E023703}">
                      <ahyp:hlinkClr val="tx"/>
                    </a:ext>
                  </a:extLst>
                </a:hlinkClick>
              </a:rPr>
              <a:t>NGSS Alignment </a:t>
            </a:r>
            <a:r>
              <a:rPr lang="en" sz="1100">
                <a:solidFill>
                  <a:schemeClr val="dk1"/>
                </a:solidFill>
              </a:rPr>
              <a:t>document. </a:t>
            </a:r>
            <a:r>
              <a:rPr lang="en" sz="1100">
                <a:solidFill>
                  <a:schemeClr val="dk1"/>
                </a:solidFill>
                <a:highlight>
                  <a:schemeClr val="lt1"/>
                </a:highlight>
              </a:rPr>
              <a:t>Mini-lessons are 5-minute videos that answer K-5 student questions and can be used as a jumping off point to engage learners for a full lesson planned by the teacher.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None/>
            </a:pPr>
            <a:r>
              <a:t/>
            </a:r>
            <a:endParaRPr sz="1100"/>
          </a:p>
        </p:txBody>
      </p:sp>
      <p:pic>
        <p:nvPicPr>
          <p:cNvPr id="102" name="Google Shape;102;p16"/>
          <p:cNvPicPr preferRelativeResize="0"/>
          <p:nvPr/>
        </p:nvPicPr>
        <p:blipFill>
          <a:blip r:embed="rId7">
            <a:alphaModFix/>
          </a:blip>
          <a:stretch>
            <a:fillRect/>
          </a:stretch>
        </p:blipFill>
        <p:spPr>
          <a:xfrm>
            <a:off x="473425" y="249600"/>
            <a:ext cx="1240299" cy="755075"/>
          </a:xfrm>
          <a:prstGeom prst="rect">
            <a:avLst/>
          </a:prstGeom>
          <a:noFill/>
          <a:ln>
            <a:noFill/>
          </a:ln>
        </p:spPr>
      </p:pic>
      <p:sp>
        <p:nvSpPr>
          <p:cNvPr id="103" name="Google Shape;103;p16"/>
          <p:cNvSpPr txBox="1"/>
          <p:nvPr/>
        </p:nvSpPr>
        <p:spPr>
          <a:xfrm>
            <a:off x="760362" y="424046"/>
            <a:ext cx="762000" cy="224100"/>
          </a:xfrm>
          <a:prstGeom prst="rect">
            <a:avLst/>
          </a:prstGeom>
          <a:noFill/>
          <a:ln>
            <a:noFill/>
          </a:ln>
          <a:effectLst>
            <a:outerShdw blurRad="57150" rotWithShape="0" algn="bl" dir="5400000" dist="19050">
              <a:srgbClr val="000000">
                <a:alpha val="5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b="1" lang="en" sz="1200">
                <a:solidFill>
                  <a:srgbClr val="FFFFFF"/>
                </a:solidFill>
              </a:rPr>
              <a:t>PA</a:t>
            </a:r>
            <a:endParaRPr b="1" sz="1200">
              <a:solidFill>
                <a:srgbClr val="FFFFFF"/>
              </a:solidFill>
            </a:endParaRPr>
          </a:p>
        </p:txBody>
      </p:sp>
      <p:graphicFrame>
        <p:nvGraphicFramePr>
          <p:cNvPr id="104" name="Google Shape;104;p16"/>
          <p:cNvGraphicFramePr/>
          <p:nvPr/>
        </p:nvGraphicFramePr>
        <p:xfrm>
          <a:off x="457192" y="1828803"/>
          <a:ext cx="3000000" cy="3000000"/>
        </p:xfrm>
        <a:graphic>
          <a:graphicData uri="http://schemas.openxmlformats.org/drawingml/2006/table">
            <a:tbl>
              <a:tblPr>
                <a:noFill/>
                <a:tableStyleId>{63CE33A9-565E-4B5A-9EE2-FBF6C4CE3CBB}</a:tableStyleId>
              </a:tblPr>
              <a:tblGrid>
                <a:gridCol w="861100"/>
                <a:gridCol w="669125"/>
                <a:gridCol w="2716775"/>
                <a:gridCol w="947375"/>
                <a:gridCol w="947375"/>
                <a:gridCol w="3002250"/>
              </a:tblGrid>
              <a:tr h="126725">
                <a:tc>
                  <a:txBody>
                    <a:bodyPr/>
                    <a:lstStyle/>
                    <a:p>
                      <a:pPr indent="0" lvl="0" marL="0" rtl="0" algn="ctr">
                        <a:spcBef>
                          <a:spcPts val="0"/>
                        </a:spcBef>
                        <a:spcAft>
                          <a:spcPts val="0"/>
                        </a:spcAft>
                        <a:buNone/>
                      </a:pPr>
                      <a:r>
                        <a:rPr b="1" lang="en" sz="1200"/>
                        <a:t>Strand</a:t>
                      </a:r>
                      <a:endParaRPr b="1" sz="1200">
                        <a:solidFill>
                          <a:schemeClr val="dk1"/>
                        </a:solidFill>
                      </a:endParaRPr>
                    </a:p>
                  </a:txBody>
                  <a:tcPr marT="63500" marB="63500" marR="63500" marL="63500" anchor="ctr">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solidFill>
                            <a:srgbClr val="000000"/>
                          </a:solidFill>
                        </a:rPr>
                        <a:t>Topic</a:t>
                      </a:r>
                      <a:endParaRPr b="1" sz="1200">
                        <a:solidFill>
                          <a:srgbClr val="000000"/>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Clr>
                          <a:schemeClr val="dk1"/>
                        </a:buClr>
                        <a:buSzPts val="1100"/>
                        <a:buFont typeface="Arial"/>
                        <a:buNone/>
                      </a:pPr>
                      <a:r>
                        <a:rPr b="1" lang="en" sz="1200">
                          <a:solidFill>
                            <a:schemeClr val="dk1"/>
                          </a:solidFill>
                        </a:rPr>
                        <a:t>Pennsylvania Academic Standards for Science and Technology</a:t>
                      </a:r>
                      <a:endParaRPr b="1"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Unit</a:t>
                      </a:r>
                      <a:endParaRPr b="1"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Grade</a:t>
                      </a:r>
                      <a:endParaRPr b="1"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Lessons</a:t>
                      </a:r>
                      <a:endParaRPr b="1" sz="12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r>
              <a:tr h="126725">
                <a:tc rowSpan="5">
                  <a:txBody>
                    <a:bodyPr/>
                    <a:lstStyle/>
                    <a:p>
                      <a:pPr indent="0" lvl="0" marL="0" rtl="0" algn="ctr">
                        <a:spcBef>
                          <a:spcPts val="0"/>
                        </a:spcBef>
                        <a:spcAft>
                          <a:spcPts val="0"/>
                        </a:spcAft>
                        <a:buNone/>
                      </a:pPr>
                      <a:r>
                        <a:rPr b="1" lang="en" sz="1200">
                          <a:solidFill>
                            <a:schemeClr val="dk1"/>
                          </a:solidFill>
                        </a:rPr>
                        <a:t>Physical Sciences</a:t>
                      </a:r>
                      <a:endParaRPr b="1" sz="1200"/>
                    </a:p>
                  </a:txBody>
                  <a:tcPr marT="63500" marB="63500" marR="63500" marL="63500" anchor="ctr">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EAD1DC"/>
                    </a:solidFill>
                  </a:tcPr>
                </a:tc>
                <a:tc rowSpan="3">
                  <a:txBody>
                    <a:bodyPr/>
                    <a:lstStyle/>
                    <a:p>
                      <a:pPr indent="0" lvl="0" marL="0" rtl="0" algn="ctr">
                        <a:spcBef>
                          <a:spcPts val="0"/>
                        </a:spcBef>
                        <a:spcAft>
                          <a:spcPts val="0"/>
                        </a:spcAft>
                        <a:buNone/>
                      </a:pPr>
                      <a:r>
                        <a:rPr i="1" lang="en" sz="900"/>
                        <a:t>Chemistry</a:t>
                      </a:r>
                      <a:endParaRPr i="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rPr b="1" lang="en" sz="900"/>
                        <a:t>3.2.K.A1 </a:t>
                      </a:r>
                      <a:r>
                        <a:rPr lang="en" sz="900"/>
                        <a:t>Identify and classify objects by observable properties of matter. Compare different kinds of materials and discuss their uses.</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i="1" lang="en" sz="900">
                          <a:solidFill>
                            <a:schemeClr val="dk1"/>
                          </a:solidFill>
                        </a:rPr>
                        <a:t>Pennsylvania specific standard</a:t>
                      </a:r>
                      <a:endParaRPr sz="9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26725">
                <a:tc vMerge="1"/>
                <a:tc vMerge="1"/>
                <a:tc>
                  <a:txBody>
                    <a:bodyPr/>
                    <a:lstStyle/>
                    <a:p>
                      <a:pPr indent="0" lvl="0" marL="0" rtl="0" algn="l">
                        <a:spcBef>
                          <a:spcPts val="0"/>
                        </a:spcBef>
                        <a:spcAft>
                          <a:spcPts val="0"/>
                        </a:spcAft>
                        <a:buNone/>
                      </a:pPr>
                      <a:r>
                        <a:rPr b="1" lang="en" sz="900"/>
                        <a:t>3.2.K.A3 </a:t>
                      </a:r>
                      <a:r>
                        <a:rPr lang="en" sz="900"/>
                        <a:t>Describe the way matter can change.</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i="1" lang="en" sz="900">
                          <a:solidFill>
                            <a:schemeClr val="dk1"/>
                          </a:solidFill>
                        </a:rPr>
                        <a:t>Pennsylvania specific standard</a:t>
                      </a:r>
                      <a:endParaRPr sz="9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26725">
                <a:tc vMerge="1"/>
                <a:tc vMerge="1"/>
                <a:tc>
                  <a:txBody>
                    <a:bodyPr/>
                    <a:lstStyle/>
                    <a:p>
                      <a:pPr indent="0" lvl="0" marL="0" rtl="0" algn="l">
                        <a:spcBef>
                          <a:spcPts val="0"/>
                        </a:spcBef>
                        <a:spcAft>
                          <a:spcPts val="0"/>
                        </a:spcAft>
                        <a:buNone/>
                      </a:pPr>
                      <a:r>
                        <a:rPr b="1" lang="en" sz="900">
                          <a:solidFill>
                            <a:schemeClr val="dk1"/>
                          </a:solidFill>
                        </a:rPr>
                        <a:t>3.2.K.A5 Unifying Themes (Constancy &amp; Change):</a:t>
                      </a:r>
                      <a:r>
                        <a:rPr lang="en" sz="900">
                          <a:solidFill>
                            <a:schemeClr val="dk1"/>
                          </a:solidFill>
                        </a:rPr>
                        <a:t> Recognize that everything is made of matter.</a:t>
                      </a:r>
                      <a:endParaRPr b="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i="1" lang="en" sz="900">
                          <a:solidFill>
                            <a:schemeClr val="dk1"/>
                          </a:solidFill>
                        </a:rPr>
                        <a:t>Pennsylvania specific standard</a:t>
                      </a:r>
                      <a:endParaRPr sz="9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26725">
                <a:tc vMerge="1"/>
                <a:tc rowSpan="2">
                  <a:txBody>
                    <a:bodyPr/>
                    <a:lstStyle/>
                    <a:p>
                      <a:pPr indent="0" lvl="0" marL="0" rtl="0" algn="ctr">
                        <a:spcBef>
                          <a:spcPts val="0"/>
                        </a:spcBef>
                        <a:spcAft>
                          <a:spcPts val="0"/>
                        </a:spcAft>
                        <a:buNone/>
                      </a:pPr>
                      <a:r>
                        <a:rPr i="1" lang="en" sz="900"/>
                        <a:t>Physics</a:t>
                      </a:r>
                      <a:endParaRPr i="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rPr b="1" lang="en" sz="900"/>
                        <a:t>3.2.K.B3 </a:t>
                      </a:r>
                      <a:r>
                        <a:rPr lang="en" sz="900"/>
                        <a:t>Describe how temperature can affect the body.</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rowSpan="2">
                  <a:txBody>
                    <a:bodyPr/>
                    <a:lstStyle/>
                    <a:p>
                      <a:pPr indent="0" lvl="0" marL="0" rtl="0" algn="ctr">
                        <a:spcBef>
                          <a:spcPts val="0"/>
                        </a:spcBef>
                        <a:spcAft>
                          <a:spcPts val="0"/>
                        </a:spcAft>
                        <a:buClr>
                          <a:schemeClr val="dk1"/>
                        </a:buClr>
                        <a:buSzPts val="1100"/>
                        <a:buFont typeface="Arial"/>
                        <a:buNone/>
                      </a:pPr>
                      <a:r>
                        <a:rPr lang="en" sz="1200" u="sng">
                          <a:solidFill>
                            <a:srgbClr val="1155CC"/>
                          </a:solidFill>
                          <a:hlinkClick r:id="rId8">
                            <a:extLst>
                              <a:ext uri="{A12FA001-AC4F-418D-AE19-62706E023703}">
                                <ahyp:hlinkClr val="tx"/>
                              </a:ext>
                            </a:extLst>
                          </a:hlinkClick>
                        </a:rPr>
                        <a:t>Sunny Skies</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rowSpan="2">
                  <a:txBody>
                    <a:bodyPr/>
                    <a:lstStyle/>
                    <a:p>
                      <a:pPr indent="0" lvl="0" marL="0" rtl="0" algn="ctr">
                        <a:spcBef>
                          <a:spcPts val="0"/>
                        </a:spcBef>
                        <a:spcAft>
                          <a:spcPts val="0"/>
                        </a:spcAft>
                        <a:buNone/>
                      </a:pPr>
                      <a:r>
                        <a:rPr lang="en" sz="1200"/>
                        <a:t>Grade K</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rowSpan="2">
                  <a:txBody>
                    <a:bodyPr/>
                    <a:lstStyle/>
                    <a:p>
                      <a:pPr indent="0" lvl="0" marL="0" rtl="0" algn="l">
                        <a:lnSpc>
                          <a:spcPct val="100000"/>
                        </a:lnSpc>
                        <a:spcBef>
                          <a:spcPts val="0"/>
                        </a:spcBef>
                        <a:spcAft>
                          <a:spcPts val="0"/>
                        </a:spcAft>
                        <a:buNone/>
                      </a:pPr>
                      <a:r>
                        <a:rPr b="1" lang="en" sz="900">
                          <a:solidFill>
                            <a:schemeClr val="dk1"/>
                          </a:solidFill>
                        </a:rPr>
                        <a:t>Lesson 1, Read-Along: </a:t>
                      </a:r>
                      <a:r>
                        <a:rPr lang="en" sz="900">
                          <a:solidFill>
                            <a:schemeClr val="dk1"/>
                          </a:solidFill>
                        </a:rPr>
                        <a:t>How could you walk barefoot across hot pavement without burning your feet?</a:t>
                      </a:r>
                      <a:endParaRPr sz="900">
                        <a:solidFill>
                          <a:schemeClr val="dk1"/>
                        </a:solidFill>
                      </a:endParaRPr>
                    </a:p>
                    <a:p>
                      <a:pPr indent="0" lvl="0" marL="0" rtl="0" algn="l">
                        <a:lnSpc>
                          <a:spcPct val="100000"/>
                        </a:lnSpc>
                        <a:spcBef>
                          <a:spcPts val="0"/>
                        </a:spcBef>
                        <a:spcAft>
                          <a:spcPts val="0"/>
                        </a:spcAft>
                        <a:buNone/>
                      </a:pPr>
                      <a:r>
                        <a:rPr b="1" lang="en" sz="900">
                          <a:solidFill>
                            <a:schemeClr val="dk1"/>
                          </a:solidFill>
                        </a:rPr>
                        <a:t>Lesson 2: </a:t>
                      </a:r>
                      <a:r>
                        <a:rPr lang="en" sz="900">
                          <a:solidFill>
                            <a:schemeClr val="dk1"/>
                          </a:solidFill>
                        </a:rPr>
                        <a:t>How could you warm up a frozen playground?</a:t>
                      </a:r>
                      <a:endParaRPr sz="900">
                        <a:solidFill>
                          <a:schemeClr val="dk1"/>
                        </a:solidFill>
                      </a:endParaRPr>
                    </a:p>
                    <a:p>
                      <a:pPr indent="0" lvl="0" marL="0" rtl="0" algn="l">
                        <a:lnSpc>
                          <a:spcPct val="100000"/>
                        </a:lnSpc>
                        <a:spcBef>
                          <a:spcPts val="0"/>
                        </a:spcBef>
                        <a:spcAft>
                          <a:spcPts val="0"/>
                        </a:spcAft>
                        <a:buNone/>
                      </a:pPr>
                      <a:r>
                        <a:rPr b="1" lang="en" sz="900">
                          <a:solidFill>
                            <a:schemeClr val="dk1"/>
                          </a:solidFill>
                        </a:rPr>
                        <a:t>Lesson 3: </a:t>
                      </a:r>
                      <a:r>
                        <a:rPr lang="en" sz="900">
                          <a:solidFill>
                            <a:schemeClr val="dk1"/>
                          </a:solidFill>
                        </a:rPr>
                        <a:t>Why does it get cold in winter?</a:t>
                      </a:r>
                      <a:endParaRPr b="1" sz="900">
                        <a:solidFill>
                          <a:schemeClr val="dk1"/>
                        </a:solidFill>
                      </a:endParaRPr>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126725">
                <a:tc vMerge="1"/>
                <a:tc vMerge="1"/>
                <a:tc>
                  <a:txBody>
                    <a:bodyPr/>
                    <a:lstStyle/>
                    <a:p>
                      <a:pPr indent="0" lvl="0" marL="0" rtl="0" algn="l">
                        <a:spcBef>
                          <a:spcPts val="0"/>
                        </a:spcBef>
                        <a:spcAft>
                          <a:spcPts val="0"/>
                        </a:spcAft>
                        <a:buNone/>
                      </a:pPr>
                      <a:r>
                        <a:rPr b="1" lang="en" sz="900"/>
                        <a:t>3.2.K.B6 Unifying Themes (Energy): </a:t>
                      </a:r>
                      <a:r>
                        <a:rPr lang="en" sz="900"/>
                        <a:t>Recognize that light from the sun is an important source of energy for living and non-living systems and some source of energy is needed for all organisms to stay alive and grow.</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vMerge="1"/>
                <a:tc vMerge="1"/>
                <a:tc vMerge="1"/>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7"/>
          <p:cNvSpPr txBox="1"/>
          <p:nvPr/>
        </p:nvSpPr>
        <p:spPr>
          <a:xfrm>
            <a:off x="2164300" y="228600"/>
            <a:ext cx="7652700" cy="582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3000">
                <a:solidFill>
                  <a:srgbClr val="521B99"/>
                </a:solidFill>
                <a:latin typeface="Nunito"/>
                <a:ea typeface="Nunito"/>
                <a:cs typeface="Nunito"/>
                <a:sym typeface="Nunito"/>
              </a:rPr>
              <a:t>Grade 1</a:t>
            </a:r>
            <a:endParaRPr sz="1100">
              <a:solidFill>
                <a:srgbClr val="000000"/>
              </a:solidFill>
            </a:endParaRPr>
          </a:p>
        </p:txBody>
      </p:sp>
      <p:pic>
        <p:nvPicPr>
          <p:cNvPr id="110" name="Google Shape;110;p17"/>
          <p:cNvPicPr preferRelativeResize="0"/>
          <p:nvPr/>
        </p:nvPicPr>
        <p:blipFill rotWithShape="1">
          <a:blip r:embed="rId3">
            <a:alphaModFix/>
          </a:blip>
          <a:srcRect b="0" l="0" r="0" t="0"/>
          <a:stretch/>
        </p:blipFill>
        <p:spPr>
          <a:xfrm>
            <a:off x="488525" y="1217149"/>
            <a:ext cx="1240300" cy="289775"/>
          </a:xfrm>
          <a:prstGeom prst="rect">
            <a:avLst/>
          </a:prstGeom>
          <a:noFill/>
          <a:ln>
            <a:noFill/>
          </a:ln>
        </p:spPr>
      </p:pic>
      <p:cxnSp>
        <p:nvCxnSpPr>
          <p:cNvPr id="111" name="Google Shape;111;p17"/>
          <p:cNvCxnSpPr/>
          <p:nvPr/>
        </p:nvCxnSpPr>
        <p:spPr>
          <a:xfrm>
            <a:off x="1997375" y="249600"/>
            <a:ext cx="0" cy="1273800"/>
          </a:xfrm>
          <a:prstGeom prst="straightConnector1">
            <a:avLst/>
          </a:prstGeom>
          <a:noFill/>
          <a:ln cap="flat" cmpd="sng" w="38100">
            <a:solidFill>
              <a:srgbClr val="674EA7"/>
            </a:solidFill>
            <a:prstDash val="solid"/>
            <a:round/>
            <a:headEnd len="med" w="med" type="none"/>
            <a:tailEnd len="med" w="med" type="none"/>
          </a:ln>
        </p:spPr>
      </p:cxnSp>
      <p:pic>
        <p:nvPicPr>
          <p:cNvPr id="112" name="Google Shape;112;p17"/>
          <p:cNvPicPr preferRelativeResize="0"/>
          <p:nvPr/>
        </p:nvPicPr>
        <p:blipFill rotWithShape="1">
          <a:blip r:embed="rId4">
            <a:alphaModFix/>
          </a:blip>
          <a:srcRect b="0" l="0" r="0" t="0"/>
          <a:stretch/>
        </p:blipFill>
        <p:spPr>
          <a:xfrm>
            <a:off x="4529138" y="7216325"/>
            <a:ext cx="1000125" cy="257175"/>
          </a:xfrm>
          <a:prstGeom prst="rect">
            <a:avLst/>
          </a:prstGeom>
          <a:noFill/>
          <a:ln>
            <a:noFill/>
          </a:ln>
        </p:spPr>
      </p:pic>
      <p:sp>
        <p:nvSpPr>
          <p:cNvPr id="113" name="Google Shape;113;p17"/>
          <p:cNvSpPr txBox="1"/>
          <p:nvPr/>
        </p:nvSpPr>
        <p:spPr>
          <a:xfrm>
            <a:off x="393775" y="7172900"/>
            <a:ext cx="3620400" cy="68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u="sng">
                <a:solidFill>
                  <a:srgbClr val="1155CC"/>
                </a:solidFill>
                <a:hlinkClick r:id="rId5">
                  <a:extLst>
                    <a:ext uri="{A12FA001-AC4F-418D-AE19-62706E023703}">
                      <ahyp:hlinkClr val="tx"/>
                    </a:ext>
                  </a:extLst>
                </a:hlinkClick>
              </a:rPr>
              <a:t>https://mysteryscience.com/docs/pennsylvania</a:t>
            </a:r>
            <a:endParaRPr sz="1100"/>
          </a:p>
        </p:txBody>
      </p:sp>
      <p:sp>
        <p:nvSpPr>
          <p:cNvPr id="114" name="Google Shape;114;p17"/>
          <p:cNvSpPr txBox="1"/>
          <p:nvPr/>
        </p:nvSpPr>
        <p:spPr>
          <a:xfrm>
            <a:off x="2185900" y="718850"/>
            <a:ext cx="7432800" cy="58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100">
                <a:solidFill>
                  <a:schemeClr val="dk1"/>
                </a:solidFill>
              </a:rPr>
              <a:t>Mystery Science aligns to the Pennsylvania Academic Standards for Science and Technology. The core </a:t>
            </a:r>
            <a:r>
              <a:rPr lang="en" sz="1100">
                <a:solidFill>
                  <a:schemeClr val="dk1"/>
                </a:solidFill>
                <a:highlight>
                  <a:schemeClr val="lt1"/>
                </a:highlight>
              </a:rPr>
              <a:t>lesson (exploration &amp; activity) is designed to take one hour per week. Extensions can expand upon each lesson. </a:t>
            </a:r>
            <a:r>
              <a:rPr lang="en" sz="1100">
                <a:solidFill>
                  <a:schemeClr val="dk1"/>
                </a:solidFill>
              </a:rPr>
              <a:t>To view each lesson’s alignment to 3 dimensional learning (disciplinary core ideas, science and engineering practices, and crosscutting concepts) view our </a:t>
            </a:r>
            <a:r>
              <a:rPr lang="en" sz="1100" u="sng">
                <a:solidFill>
                  <a:schemeClr val="accent3"/>
                </a:solidFill>
                <a:hlinkClick r:id="rId6">
                  <a:extLst>
                    <a:ext uri="{A12FA001-AC4F-418D-AE19-62706E023703}">
                      <ahyp:hlinkClr val="tx"/>
                    </a:ext>
                  </a:extLst>
                </a:hlinkClick>
              </a:rPr>
              <a:t>NGSS Alignment </a:t>
            </a:r>
            <a:r>
              <a:rPr lang="en" sz="1100">
                <a:solidFill>
                  <a:schemeClr val="dk1"/>
                </a:solidFill>
              </a:rPr>
              <a:t>document. </a:t>
            </a:r>
            <a:r>
              <a:rPr lang="en" sz="1100">
                <a:solidFill>
                  <a:schemeClr val="dk1"/>
                </a:solidFill>
                <a:highlight>
                  <a:schemeClr val="lt1"/>
                </a:highlight>
              </a:rPr>
              <a:t>Mini-lessons are 5-minute videos that answer K-5 student questions and can be used as a jumping off point to engage learners for a full lesson planned by the teacher.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p:txBody>
      </p:sp>
      <p:graphicFrame>
        <p:nvGraphicFramePr>
          <p:cNvPr id="115" name="Google Shape;115;p17"/>
          <p:cNvGraphicFramePr/>
          <p:nvPr/>
        </p:nvGraphicFramePr>
        <p:xfrm>
          <a:off x="457192" y="1828803"/>
          <a:ext cx="3000000" cy="3000000"/>
        </p:xfrm>
        <a:graphic>
          <a:graphicData uri="http://schemas.openxmlformats.org/drawingml/2006/table">
            <a:tbl>
              <a:tblPr>
                <a:noFill/>
                <a:tableStyleId>{63CE33A9-565E-4B5A-9EE2-FBF6C4CE3CBB}</a:tableStyleId>
              </a:tblPr>
              <a:tblGrid>
                <a:gridCol w="913825"/>
                <a:gridCol w="712725"/>
                <a:gridCol w="2438700"/>
                <a:gridCol w="1085450"/>
                <a:gridCol w="1258175"/>
                <a:gridCol w="2735150"/>
              </a:tblGrid>
              <a:tr h="182050">
                <a:tc>
                  <a:txBody>
                    <a:bodyPr/>
                    <a:lstStyle/>
                    <a:p>
                      <a:pPr indent="0" lvl="0" marL="0" rtl="0" algn="ctr">
                        <a:spcBef>
                          <a:spcPts val="0"/>
                        </a:spcBef>
                        <a:spcAft>
                          <a:spcPts val="0"/>
                        </a:spcAft>
                        <a:buNone/>
                      </a:pPr>
                      <a:r>
                        <a:rPr b="1" lang="en" sz="1200"/>
                        <a:t>Strand</a:t>
                      </a:r>
                      <a:endParaRPr b="1" sz="1200"/>
                    </a:p>
                  </a:txBody>
                  <a:tcPr marT="63500" marB="63500" marR="63500" marL="63500" anchor="ctr">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solidFill>
                            <a:srgbClr val="000000"/>
                          </a:solidFill>
                        </a:rPr>
                        <a:t>Topic</a:t>
                      </a:r>
                      <a:endParaRPr b="1" sz="1200">
                        <a:solidFill>
                          <a:srgbClr val="000000"/>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Clr>
                          <a:schemeClr val="dk1"/>
                        </a:buClr>
                        <a:buSzPts val="1100"/>
                        <a:buFont typeface="Arial"/>
                        <a:buNone/>
                      </a:pPr>
                      <a:r>
                        <a:rPr b="1" lang="en" sz="1200">
                          <a:solidFill>
                            <a:schemeClr val="dk1"/>
                          </a:solidFill>
                        </a:rPr>
                        <a:t>Pennsylvania Academic Standards for Science and Technology</a:t>
                      </a:r>
                      <a:endParaRPr b="1" sz="1200">
                        <a:solidFill>
                          <a:schemeClr val="dk1"/>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Unit</a:t>
                      </a:r>
                      <a:endParaRPr b="1"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Grade</a:t>
                      </a:r>
                      <a:endParaRPr b="1"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Lessons</a:t>
                      </a:r>
                      <a:endParaRPr b="1" sz="12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r>
              <a:tr h="126725">
                <a:tc rowSpan="5">
                  <a:txBody>
                    <a:bodyPr/>
                    <a:lstStyle/>
                    <a:p>
                      <a:pPr indent="0" lvl="0" marL="0" rtl="0" algn="ctr">
                        <a:spcBef>
                          <a:spcPts val="0"/>
                        </a:spcBef>
                        <a:spcAft>
                          <a:spcPts val="0"/>
                        </a:spcAft>
                        <a:buNone/>
                      </a:pPr>
                      <a:r>
                        <a:rPr b="1" lang="en" sz="1200"/>
                        <a:t>Biological Sciences</a:t>
                      </a:r>
                      <a:endParaRPr b="1" sz="1200"/>
                    </a:p>
                  </a:txBody>
                  <a:tcPr marT="63500" marB="63500" marR="63500" marL="63500" anchor="ctr">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2E9"/>
                    </a:solidFill>
                  </a:tcPr>
                </a:tc>
                <a:tc>
                  <a:txBody>
                    <a:bodyPr/>
                    <a:lstStyle/>
                    <a:p>
                      <a:pPr indent="0" lvl="0" marL="0" rtl="0" algn="ctr">
                        <a:spcBef>
                          <a:spcPts val="0"/>
                        </a:spcBef>
                        <a:spcAft>
                          <a:spcPts val="0"/>
                        </a:spcAft>
                        <a:buNone/>
                      </a:pPr>
                      <a:r>
                        <a:rPr i="1" lang="en" sz="900"/>
                        <a:t>Evolution</a:t>
                      </a:r>
                      <a:endParaRPr i="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rPr b="1" lang="en" sz="900"/>
                        <a:t>3.1.1.C3 Unifying Themes (Constancy &amp; Change): </a:t>
                      </a:r>
                      <a:r>
                        <a:rPr lang="en" sz="900"/>
                        <a:t>Describe changes that occur as a result of habitat.</a:t>
                      </a:r>
                      <a:endParaRPr b="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lang="en" sz="1200" u="sng">
                          <a:solidFill>
                            <a:srgbClr val="1155CC"/>
                          </a:solidFill>
                          <a:hlinkClick r:id="rId7">
                            <a:extLst>
                              <a:ext uri="{A12FA001-AC4F-418D-AE19-62706E023703}">
                                <ahyp:hlinkClr val="tx"/>
                              </a:ext>
                            </a:extLst>
                          </a:hlinkClick>
                        </a:rPr>
                        <a:t>Plant &amp; Animal Secrets</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200"/>
                        <a:t>Grade K</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b="1" lang="en" sz="900">
                          <a:solidFill>
                            <a:schemeClr val="dk1"/>
                          </a:solidFill>
                        </a:rPr>
                        <a:t>Lesson</a:t>
                      </a:r>
                      <a:r>
                        <a:rPr b="1" lang="en" sz="900"/>
                        <a:t> 4, Read Along: </a:t>
                      </a:r>
                      <a:r>
                        <a:rPr lang="en" sz="900"/>
                        <a:t>How do animals make their homes in the forest?</a:t>
                      </a:r>
                      <a:endParaRPr sz="900"/>
                    </a:p>
                    <a:p>
                      <a:pPr indent="0" lvl="0" marL="0" rtl="0" algn="l">
                        <a:spcBef>
                          <a:spcPts val="0"/>
                        </a:spcBef>
                        <a:spcAft>
                          <a:spcPts val="0"/>
                        </a:spcAft>
                        <a:buNone/>
                      </a:pPr>
                      <a:r>
                        <a:rPr b="1" lang="en" sz="900">
                          <a:solidFill>
                            <a:schemeClr val="dk1"/>
                          </a:solidFill>
                        </a:rPr>
                        <a:t>Lesson</a:t>
                      </a:r>
                      <a:r>
                        <a:rPr b="1" lang="en" sz="900"/>
                        <a:t> 6, Read Along: </a:t>
                      </a:r>
                      <a:r>
                        <a:rPr lang="en" sz="900"/>
                        <a:t>Why would you want an old log in your backyard?</a:t>
                      </a:r>
                      <a:endParaRPr sz="9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26725">
                <a:tc vMerge="1"/>
                <a:tc rowSpan="3">
                  <a:txBody>
                    <a:bodyPr/>
                    <a:lstStyle/>
                    <a:p>
                      <a:pPr indent="0" lvl="0" marL="0" rtl="0" algn="ctr">
                        <a:spcBef>
                          <a:spcPts val="0"/>
                        </a:spcBef>
                        <a:spcAft>
                          <a:spcPts val="0"/>
                        </a:spcAft>
                        <a:buNone/>
                      </a:pPr>
                      <a:r>
                        <a:rPr i="1" lang="en" sz="900"/>
                        <a:t>Organisms &amp; Cells</a:t>
                      </a:r>
                      <a:endParaRPr i="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rPr b="1" lang="en" sz="900"/>
                        <a:t>3.1.1.A1 </a:t>
                      </a:r>
                      <a:r>
                        <a:rPr lang="en" sz="900"/>
                        <a:t>Categorize living and non-living things by external characteristics.</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t/>
                      </a:r>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i="1" lang="en" sz="900">
                          <a:solidFill>
                            <a:schemeClr val="dk1"/>
                          </a:solidFill>
                        </a:rPr>
                        <a:t>Pennsylvania specific standard</a:t>
                      </a:r>
                      <a:endParaRPr/>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26725">
                <a:tc vMerge="1"/>
                <a:tc vMerge="1"/>
                <a:tc>
                  <a:txBody>
                    <a:bodyPr/>
                    <a:lstStyle/>
                    <a:p>
                      <a:pPr indent="0" lvl="0" marL="0" rtl="0" algn="l">
                        <a:spcBef>
                          <a:spcPts val="0"/>
                        </a:spcBef>
                        <a:spcAft>
                          <a:spcPts val="0"/>
                        </a:spcAft>
                        <a:buNone/>
                      </a:pPr>
                      <a:r>
                        <a:rPr b="1" lang="en" sz="900"/>
                        <a:t>3.1.1.A2 </a:t>
                      </a:r>
                      <a:r>
                        <a:rPr lang="en" sz="900"/>
                        <a:t>Investigate the dependence of living things on the sun’s energy, water, food/nutrients, air, living space, and shelter.</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Clr>
                          <a:schemeClr val="dk1"/>
                        </a:buClr>
                        <a:buSzPts val="1100"/>
                        <a:buFont typeface="Arial"/>
                        <a:buNone/>
                      </a:pPr>
                      <a:r>
                        <a:rPr lang="en" sz="1200" u="sng">
                          <a:solidFill>
                            <a:schemeClr val="accent3"/>
                          </a:solidFill>
                          <a:hlinkClick r:id="rId8">
                            <a:extLst>
                              <a:ext uri="{A12FA001-AC4F-418D-AE19-62706E023703}">
                                <ahyp:hlinkClr val="tx"/>
                              </a:ext>
                            </a:extLst>
                          </a:hlinkClick>
                        </a:rPr>
                        <a:t>Plant &amp; Animal Secrets</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200">
                          <a:solidFill>
                            <a:schemeClr val="dk1"/>
                          </a:solidFill>
                        </a:rPr>
                        <a:t>Grade K</a:t>
                      </a:r>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b="1" lang="en" sz="900">
                          <a:solidFill>
                            <a:schemeClr val="dk1"/>
                          </a:solidFill>
                        </a:rPr>
                        <a:t>Lesson 1: </a:t>
                      </a:r>
                      <a:r>
                        <a:rPr lang="en" sz="900">
                          <a:solidFill>
                            <a:schemeClr val="dk1"/>
                          </a:solidFill>
                        </a:rPr>
                        <a:t>Why do woodpeckers peck wood?</a:t>
                      </a:r>
                      <a:endParaRPr sz="900">
                        <a:solidFill>
                          <a:schemeClr val="dk1"/>
                        </a:solidFill>
                      </a:endParaRPr>
                    </a:p>
                    <a:p>
                      <a:pPr indent="0" lvl="0" marL="0" rtl="0" algn="l">
                        <a:spcBef>
                          <a:spcPts val="0"/>
                        </a:spcBef>
                        <a:spcAft>
                          <a:spcPts val="0"/>
                        </a:spcAft>
                        <a:buClr>
                          <a:schemeClr val="dk1"/>
                        </a:buClr>
                        <a:buSzPts val="1100"/>
                        <a:buFont typeface="Arial"/>
                        <a:buNone/>
                      </a:pPr>
                      <a:r>
                        <a:rPr b="1" lang="en" sz="900">
                          <a:solidFill>
                            <a:schemeClr val="dk1"/>
                          </a:solidFill>
                        </a:rPr>
                        <a:t>Lesson 2, Read Along: </a:t>
                      </a:r>
                      <a:r>
                        <a:rPr lang="en" sz="900">
                          <a:solidFill>
                            <a:schemeClr val="dk1"/>
                          </a:solidFill>
                        </a:rPr>
                        <a:t>Where do animals live?</a:t>
                      </a:r>
                      <a:endParaRPr sz="900">
                        <a:solidFill>
                          <a:schemeClr val="dk1"/>
                        </a:solidFill>
                      </a:endParaRPr>
                    </a:p>
                    <a:p>
                      <a:pPr indent="0" lvl="0" marL="0" rtl="0" algn="l">
                        <a:spcBef>
                          <a:spcPts val="0"/>
                        </a:spcBef>
                        <a:spcAft>
                          <a:spcPts val="0"/>
                        </a:spcAft>
                        <a:buClr>
                          <a:schemeClr val="dk1"/>
                        </a:buClr>
                        <a:buSzPts val="1100"/>
                        <a:buFont typeface="Arial"/>
                        <a:buNone/>
                      </a:pPr>
                      <a:r>
                        <a:rPr b="1" lang="en" sz="900">
                          <a:solidFill>
                            <a:schemeClr val="dk1"/>
                          </a:solidFill>
                        </a:rPr>
                        <a:t>Lesson 3: </a:t>
                      </a:r>
                      <a:r>
                        <a:rPr lang="en" sz="900">
                          <a:solidFill>
                            <a:schemeClr val="dk1"/>
                          </a:solidFill>
                        </a:rPr>
                        <a:t>How can you find animals in the woods?</a:t>
                      </a:r>
                      <a:endParaRPr sz="9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26725">
                <a:tc vMerge="1"/>
                <a:tc vMerge="1"/>
                <a:tc>
                  <a:txBody>
                    <a:bodyPr/>
                    <a:lstStyle/>
                    <a:p>
                      <a:pPr indent="0" lvl="0" marL="0" rtl="0" algn="l">
                        <a:spcBef>
                          <a:spcPts val="0"/>
                        </a:spcBef>
                        <a:spcAft>
                          <a:spcPts val="0"/>
                        </a:spcAft>
                        <a:buNone/>
                      </a:pPr>
                      <a:r>
                        <a:rPr b="1" lang="en" sz="900"/>
                        <a:t>3.1.1.A5 </a:t>
                      </a:r>
                      <a:r>
                        <a:rPr lang="en" sz="900"/>
                        <a:t>Identify and describe plant parts and their function.</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Clr>
                          <a:schemeClr val="dk1"/>
                        </a:buClr>
                        <a:buSzPts val="1100"/>
                        <a:buFont typeface="Arial"/>
                        <a:buNone/>
                      </a:pPr>
                      <a:r>
                        <a:rPr lang="en" sz="1200" u="sng">
                          <a:solidFill>
                            <a:schemeClr val="accent3"/>
                          </a:solidFill>
                          <a:hlinkClick r:id="rId9">
                            <a:extLst>
                              <a:ext uri="{A12FA001-AC4F-418D-AE19-62706E023703}">
                                <ahyp:hlinkClr val="tx"/>
                              </a:ext>
                            </a:extLst>
                          </a:hlinkClick>
                        </a:rPr>
                        <a:t>Plant &amp; Animal Superpowers</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200">
                          <a:solidFill>
                            <a:schemeClr val="dk1"/>
                          </a:solidFill>
                        </a:rPr>
                        <a:t>Grade 1</a:t>
                      </a:r>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b="1" lang="en" sz="900">
                          <a:solidFill>
                            <a:schemeClr val="dk1"/>
                          </a:solidFill>
                        </a:rPr>
                        <a:t>Lesson 5: </a:t>
                      </a:r>
                      <a:r>
                        <a:rPr lang="en" sz="900">
                          <a:solidFill>
                            <a:schemeClr val="dk1"/>
                          </a:solidFill>
                        </a:rPr>
                        <a:t>Why don’t trees blow down in the wind?</a:t>
                      </a:r>
                      <a:endParaRPr sz="900">
                        <a:solidFill>
                          <a:schemeClr val="dk1"/>
                        </a:solidFill>
                      </a:endParaRPr>
                    </a:p>
                    <a:p>
                      <a:pPr indent="0" lvl="0" marL="0" rtl="0" algn="l">
                        <a:spcBef>
                          <a:spcPts val="0"/>
                        </a:spcBef>
                        <a:spcAft>
                          <a:spcPts val="0"/>
                        </a:spcAft>
                        <a:buClr>
                          <a:schemeClr val="dk1"/>
                        </a:buClr>
                        <a:buSzPts val="1100"/>
                        <a:buFont typeface="Arial"/>
                        <a:buNone/>
                      </a:pPr>
                      <a:r>
                        <a:rPr b="1" lang="en" sz="900">
                          <a:solidFill>
                            <a:schemeClr val="dk1"/>
                          </a:solidFill>
                        </a:rPr>
                        <a:t>Lesson 6, Read Along: </a:t>
                      </a:r>
                      <a:r>
                        <a:rPr lang="en" sz="900">
                          <a:solidFill>
                            <a:schemeClr val="dk1"/>
                          </a:solidFill>
                        </a:rPr>
                        <a:t>What do sunflowers do when you’re not looking?</a:t>
                      </a:r>
                      <a:endParaRPr sz="9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26725">
                <a:tc vMerge="1"/>
                <a:tc>
                  <a:txBody>
                    <a:bodyPr/>
                    <a:lstStyle/>
                    <a:p>
                      <a:pPr indent="0" lvl="0" marL="0" rtl="0" algn="ctr">
                        <a:spcBef>
                          <a:spcPts val="0"/>
                        </a:spcBef>
                        <a:spcAft>
                          <a:spcPts val="0"/>
                        </a:spcAft>
                        <a:buNone/>
                      </a:pPr>
                      <a:r>
                        <a:rPr i="1" lang="en" sz="900"/>
                        <a:t>Genetics</a:t>
                      </a:r>
                      <a:endParaRPr i="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rPr b="1" lang="en" sz="900"/>
                        <a:t>3.1.1.B1 </a:t>
                      </a:r>
                      <a:r>
                        <a:rPr lang="en" sz="900"/>
                        <a:t>Grow plants from seed and describe how they grow and change. Compare to adult plants.</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Clr>
                          <a:schemeClr val="dk1"/>
                        </a:buClr>
                        <a:buSzPts val="1100"/>
                        <a:buFont typeface="Arial"/>
                        <a:buNone/>
                      </a:pPr>
                      <a:r>
                        <a:rPr lang="en" sz="1200" u="sng">
                          <a:solidFill>
                            <a:schemeClr val="accent3"/>
                          </a:solidFill>
                          <a:hlinkClick r:id="rId10">
                            <a:extLst>
                              <a:ext uri="{A12FA001-AC4F-418D-AE19-62706E023703}">
                                <ahyp:hlinkClr val="tx"/>
                              </a:ext>
                            </a:extLst>
                          </a:hlinkClick>
                        </a:rPr>
                        <a:t>Plant &amp; Animal Secrets</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200">
                          <a:solidFill>
                            <a:schemeClr val="dk1"/>
                          </a:solidFill>
                        </a:rPr>
                        <a:t>Grade K</a:t>
                      </a:r>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b="1" lang="en" sz="900">
                          <a:solidFill>
                            <a:schemeClr val="dk1"/>
                          </a:solidFill>
                        </a:rPr>
                        <a:t>Lesson 5: </a:t>
                      </a:r>
                      <a:r>
                        <a:rPr lang="en" sz="900">
                          <a:solidFill>
                            <a:schemeClr val="dk1"/>
                          </a:solidFill>
                        </a:rPr>
                        <a:t>How do plants and trees grow? </a:t>
                      </a:r>
                      <a:endParaRPr sz="9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bl>
          </a:graphicData>
        </a:graphic>
      </p:graphicFrame>
      <p:pic>
        <p:nvPicPr>
          <p:cNvPr id="116" name="Google Shape;116;p17"/>
          <p:cNvPicPr preferRelativeResize="0"/>
          <p:nvPr/>
        </p:nvPicPr>
        <p:blipFill>
          <a:blip r:embed="rId11">
            <a:alphaModFix/>
          </a:blip>
          <a:stretch>
            <a:fillRect/>
          </a:stretch>
        </p:blipFill>
        <p:spPr>
          <a:xfrm>
            <a:off x="473425" y="249600"/>
            <a:ext cx="1240299" cy="755075"/>
          </a:xfrm>
          <a:prstGeom prst="rect">
            <a:avLst/>
          </a:prstGeom>
          <a:noFill/>
          <a:ln>
            <a:noFill/>
          </a:ln>
        </p:spPr>
      </p:pic>
      <p:sp>
        <p:nvSpPr>
          <p:cNvPr id="117" name="Google Shape;117;p17"/>
          <p:cNvSpPr txBox="1"/>
          <p:nvPr/>
        </p:nvSpPr>
        <p:spPr>
          <a:xfrm>
            <a:off x="760362" y="424046"/>
            <a:ext cx="762000" cy="224100"/>
          </a:xfrm>
          <a:prstGeom prst="rect">
            <a:avLst/>
          </a:prstGeom>
          <a:noFill/>
          <a:ln>
            <a:noFill/>
          </a:ln>
          <a:effectLst>
            <a:outerShdw blurRad="57150" rotWithShape="0" algn="bl" dir="5400000" dist="19050">
              <a:srgbClr val="000000">
                <a:alpha val="5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b="1" lang="en" sz="1200">
                <a:solidFill>
                  <a:srgbClr val="FFFFFF"/>
                </a:solidFill>
              </a:rPr>
              <a:t>PA</a:t>
            </a:r>
            <a:endParaRPr b="1" sz="1200">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18"/>
          <p:cNvSpPr txBox="1"/>
          <p:nvPr/>
        </p:nvSpPr>
        <p:spPr>
          <a:xfrm>
            <a:off x="2164300" y="356700"/>
            <a:ext cx="7652700" cy="453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800">
                <a:solidFill>
                  <a:srgbClr val="674EA7"/>
                </a:solidFill>
                <a:highlight>
                  <a:schemeClr val="lt1"/>
                </a:highlight>
                <a:latin typeface="Nunito"/>
                <a:ea typeface="Nunito"/>
                <a:cs typeface="Nunito"/>
                <a:sym typeface="Nunito"/>
              </a:rPr>
              <a:t>Grade 1</a:t>
            </a:r>
            <a:r>
              <a:rPr b="1" lang="en" sz="1800">
                <a:solidFill>
                  <a:srgbClr val="674EA7"/>
                </a:solidFill>
                <a:highlight>
                  <a:schemeClr val="lt1"/>
                </a:highlight>
                <a:latin typeface="Nunito"/>
                <a:ea typeface="Nunito"/>
                <a:cs typeface="Nunito"/>
                <a:sym typeface="Nunito"/>
              </a:rPr>
              <a:t>, continued</a:t>
            </a:r>
            <a:endParaRPr b="1" sz="1800">
              <a:solidFill>
                <a:srgbClr val="521B99"/>
              </a:solidFill>
              <a:latin typeface="Nunito"/>
              <a:ea typeface="Nunito"/>
              <a:cs typeface="Nunito"/>
              <a:sym typeface="Nunito"/>
            </a:endParaRPr>
          </a:p>
        </p:txBody>
      </p:sp>
      <p:pic>
        <p:nvPicPr>
          <p:cNvPr id="123" name="Google Shape;123;p18"/>
          <p:cNvPicPr preferRelativeResize="0"/>
          <p:nvPr/>
        </p:nvPicPr>
        <p:blipFill rotWithShape="1">
          <a:blip r:embed="rId3">
            <a:alphaModFix/>
          </a:blip>
          <a:srcRect b="0" l="0" r="0" t="0"/>
          <a:stretch/>
        </p:blipFill>
        <p:spPr>
          <a:xfrm>
            <a:off x="488525" y="1217149"/>
            <a:ext cx="1240300" cy="289775"/>
          </a:xfrm>
          <a:prstGeom prst="rect">
            <a:avLst/>
          </a:prstGeom>
          <a:noFill/>
          <a:ln>
            <a:noFill/>
          </a:ln>
        </p:spPr>
      </p:pic>
      <p:cxnSp>
        <p:nvCxnSpPr>
          <p:cNvPr id="124" name="Google Shape;124;p18"/>
          <p:cNvCxnSpPr/>
          <p:nvPr/>
        </p:nvCxnSpPr>
        <p:spPr>
          <a:xfrm>
            <a:off x="1997375" y="249600"/>
            <a:ext cx="0" cy="1273800"/>
          </a:xfrm>
          <a:prstGeom prst="straightConnector1">
            <a:avLst/>
          </a:prstGeom>
          <a:noFill/>
          <a:ln cap="flat" cmpd="sng" w="38100">
            <a:solidFill>
              <a:srgbClr val="674EA7"/>
            </a:solidFill>
            <a:prstDash val="solid"/>
            <a:round/>
            <a:headEnd len="med" w="med" type="none"/>
            <a:tailEnd len="med" w="med" type="none"/>
          </a:ln>
        </p:spPr>
      </p:cxnSp>
      <p:sp>
        <p:nvSpPr>
          <p:cNvPr id="125" name="Google Shape;125;p18"/>
          <p:cNvSpPr txBox="1"/>
          <p:nvPr/>
        </p:nvSpPr>
        <p:spPr>
          <a:xfrm>
            <a:off x="2185900" y="718850"/>
            <a:ext cx="7432800" cy="58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100">
                <a:solidFill>
                  <a:schemeClr val="dk1"/>
                </a:solidFill>
              </a:rPr>
              <a:t>Mystery Science aligns to the Pennsylvania Academic Standards for Science and Technology. The core </a:t>
            </a:r>
            <a:r>
              <a:rPr lang="en" sz="1100">
                <a:solidFill>
                  <a:schemeClr val="dk1"/>
                </a:solidFill>
                <a:highlight>
                  <a:schemeClr val="lt1"/>
                </a:highlight>
              </a:rPr>
              <a:t>lesson (exploration &amp; activity) is designed to take one hour per week. Extensions can expand upon each lesson. </a:t>
            </a:r>
            <a:r>
              <a:rPr lang="en" sz="1100">
                <a:solidFill>
                  <a:schemeClr val="dk1"/>
                </a:solidFill>
              </a:rPr>
              <a:t>To view each lesson’s alignment to 3 dimensional learning (disciplinary core ideas, science and engineering practices, and crosscutting concepts) view our </a:t>
            </a:r>
            <a:r>
              <a:rPr lang="en" sz="1100" u="sng">
                <a:solidFill>
                  <a:schemeClr val="accent3"/>
                </a:solidFill>
                <a:hlinkClick r:id="rId4">
                  <a:extLst>
                    <a:ext uri="{A12FA001-AC4F-418D-AE19-62706E023703}">
                      <ahyp:hlinkClr val="tx"/>
                    </a:ext>
                  </a:extLst>
                </a:hlinkClick>
              </a:rPr>
              <a:t>NGSS Alignment </a:t>
            </a:r>
            <a:r>
              <a:rPr lang="en" sz="1100">
                <a:solidFill>
                  <a:schemeClr val="dk1"/>
                </a:solidFill>
              </a:rPr>
              <a:t>document. </a:t>
            </a:r>
            <a:r>
              <a:rPr lang="en" sz="1100">
                <a:solidFill>
                  <a:schemeClr val="dk1"/>
                </a:solidFill>
                <a:highlight>
                  <a:schemeClr val="lt1"/>
                </a:highlight>
              </a:rPr>
              <a:t>Mini-lessons are 5-minute videos that answer K-5 student questions and can be used as a jumping off point to engage learners for a full lesson planned by the teacher.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p:txBody>
      </p:sp>
      <p:pic>
        <p:nvPicPr>
          <p:cNvPr id="126" name="Google Shape;126;p18"/>
          <p:cNvPicPr preferRelativeResize="0"/>
          <p:nvPr/>
        </p:nvPicPr>
        <p:blipFill>
          <a:blip r:embed="rId5">
            <a:alphaModFix/>
          </a:blip>
          <a:stretch>
            <a:fillRect/>
          </a:stretch>
        </p:blipFill>
        <p:spPr>
          <a:xfrm>
            <a:off x="473425" y="249600"/>
            <a:ext cx="1240299" cy="755075"/>
          </a:xfrm>
          <a:prstGeom prst="rect">
            <a:avLst/>
          </a:prstGeom>
          <a:noFill/>
          <a:ln>
            <a:noFill/>
          </a:ln>
        </p:spPr>
      </p:pic>
      <p:sp>
        <p:nvSpPr>
          <p:cNvPr id="127" name="Google Shape;127;p18"/>
          <p:cNvSpPr txBox="1"/>
          <p:nvPr/>
        </p:nvSpPr>
        <p:spPr>
          <a:xfrm>
            <a:off x="760362" y="424046"/>
            <a:ext cx="762000" cy="224100"/>
          </a:xfrm>
          <a:prstGeom prst="rect">
            <a:avLst/>
          </a:prstGeom>
          <a:noFill/>
          <a:ln>
            <a:noFill/>
          </a:ln>
          <a:effectLst>
            <a:outerShdw blurRad="57150" rotWithShape="0" algn="bl" dir="5400000" dist="19050">
              <a:srgbClr val="000000">
                <a:alpha val="5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b="1" lang="en" sz="1200">
                <a:solidFill>
                  <a:srgbClr val="FFFFFF"/>
                </a:solidFill>
              </a:rPr>
              <a:t>PA</a:t>
            </a:r>
            <a:endParaRPr b="1" sz="1200">
              <a:solidFill>
                <a:srgbClr val="FFFFFF"/>
              </a:solidFill>
            </a:endParaRPr>
          </a:p>
        </p:txBody>
      </p:sp>
      <p:graphicFrame>
        <p:nvGraphicFramePr>
          <p:cNvPr id="128" name="Google Shape;128;p18"/>
          <p:cNvGraphicFramePr/>
          <p:nvPr/>
        </p:nvGraphicFramePr>
        <p:xfrm>
          <a:off x="457192" y="1809441"/>
          <a:ext cx="3000000" cy="3000000"/>
        </p:xfrm>
        <a:graphic>
          <a:graphicData uri="http://schemas.openxmlformats.org/drawingml/2006/table">
            <a:tbl>
              <a:tblPr>
                <a:noFill/>
                <a:tableStyleId>{63CE33A9-565E-4B5A-9EE2-FBF6C4CE3CBB}</a:tableStyleId>
              </a:tblPr>
              <a:tblGrid>
                <a:gridCol w="789150"/>
                <a:gridCol w="751025"/>
                <a:gridCol w="2493425"/>
                <a:gridCol w="962800"/>
                <a:gridCol w="962800"/>
                <a:gridCol w="3184800"/>
              </a:tblGrid>
              <a:tr h="126725">
                <a:tc>
                  <a:txBody>
                    <a:bodyPr/>
                    <a:lstStyle/>
                    <a:p>
                      <a:pPr indent="0" lvl="0" marL="0" rtl="0" algn="ctr">
                        <a:spcBef>
                          <a:spcPts val="0"/>
                        </a:spcBef>
                        <a:spcAft>
                          <a:spcPts val="0"/>
                        </a:spcAft>
                        <a:buNone/>
                      </a:pPr>
                      <a:r>
                        <a:rPr b="1" lang="en" sz="1200"/>
                        <a:t>Strand</a:t>
                      </a:r>
                      <a:endParaRPr b="1" sz="1200">
                        <a:solidFill>
                          <a:schemeClr val="dk1"/>
                        </a:solidFill>
                      </a:endParaRPr>
                    </a:p>
                  </a:txBody>
                  <a:tcPr marT="63500" marB="63500" marR="63500" marL="63500" anchor="ctr">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solidFill>
                            <a:srgbClr val="000000"/>
                          </a:solidFill>
                        </a:rPr>
                        <a:t>Topic</a:t>
                      </a:r>
                      <a:endParaRPr b="1" i="1" sz="1200">
                        <a:solidFill>
                          <a:srgbClr val="000000"/>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Clr>
                          <a:schemeClr val="dk1"/>
                        </a:buClr>
                        <a:buSzPts val="1100"/>
                        <a:buFont typeface="Arial"/>
                        <a:buNone/>
                      </a:pPr>
                      <a:r>
                        <a:rPr b="1" lang="en" sz="1200">
                          <a:solidFill>
                            <a:schemeClr val="dk1"/>
                          </a:solidFill>
                        </a:rPr>
                        <a:t>Pennsylvania Academic Standards for Science and Technology</a:t>
                      </a:r>
                      <a:endParaRPr b="1" sz="1200">
                        <a:solidFill>
                          <a:schemeClr val="dk1"/>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Unit</a:t>
                      </a:r>
                      <a:endParaRPr b="1"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Grade</a:t>
                      </a:r>
                      <a:endParaRPr b="1"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Lessons</a:t>
                      </a:r>
                      <a:endParaRPr b="1" sz="12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r>
              <a:tr h="126725">
                <a:tc rowSpan="4">
                  <a:txBody>
                    <a:bodyPr/>
                    <a:lstStyle/>
                    <a:p>
                      <a:pPr indent="0" lvl="0" marL="0" rtl="0" algn="ctr">
                        <a:spcBef>
                          <a:spcPts val="0"/>
                        </a:spcBef>
                        <a:spcAft>
                          <a:spcPts val="0"/>
                        </a:spcAft>
                        <a:buNone/>
                      </a:pPr>
                      <a:r>
                        <a:rPr b="1" lang="en" sz="1200">
                          <a:solidFill>
                            <a:schemeClr val="dk1"/>
                          </a:solidFill>
                        </a:rPr>
                        <a:t>Earth &amp; Space Sciences</a:t>
                      </a:r>
                      <a:endParaRPr b="1" sz="1200"/>
                    </a:p>
                  </a:txBody>
                  <a:tcPr marT="63500" marB="63500" marR="63500" marL="63500" anchor="ctr">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2E9"/>
                    </a:solidFill>
                  </a:tcPr>
                </a:tc>
                <a:tc rowSpan="3">
                  <a:txBody>
                    <a:bodyPr/>
                    <a:lstStyle/>
                    <a:p>
                      <a:pPr indent="0" lvl="0" marL="0" rtl="0" algn="ctr">
                        <a:spcBef>
                          <a:spcPts val="0"/>
                        </a:spcBef>
                        <a:spcAft>
                          <a:spcPts val="0"/>
                        </a:spcAft>
                        <a:buNone/>
                      </a:pPr>
                      <a:r>
                        <a:rPr i="1" lang="en" sz="900"/>
                        <a:t>Earth Structure, Processes, &amp; Cycles</a:t>
                      </a:r>
                      <a:endParaRPr i="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rPr b="1" lang="en" sz="900"/>
                        <a:t>3.3.1.A1 </a:t>
                      </a:r>
                      <a:r>
                        <a:rPr lang="en" sz="900"/>
                        <a:t>Observe, describe, and sort earth materials. Compare the composition of different soils.</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i="1" lang="en" sz="900">
                          <a:solidFill>
                            <a:schemeClr val="dk1"/>
                          </a:solidFill>
                        </a:rPr>
                        <a:t>Pennsylvania specific standard</a:t>
                      </a:r>
                      <a:endParaRPr sz="9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26725">
                <a:tc vMerge="1"/>
                <a:tc vMerge="1"/>
                <a:tc>
                  <a:txBody>
                    <a:bodyPr/>
                    <a:lstStyle/>
                    <a:p>
                      <a:pPr indent="0" lvl="0" marL="0" rtl="0" algn="l">
                        <a:spcBef>
                          <a:spcPts val="0"/>
                        </a:spcBef>
                        <a:spcAft>
                          <a:spcPts val="0"/>
                        </a:spcAft>
                        <a:buNone/>
                      </a:pPr>
                      <a:r>
                        <a:rPr b="1" lang="en" sz="900"/>
                        <a:t>3.3.1.A4 </a:t>
                      </a:r>
                      <a:r>
                        <a:rPr lang="en" sz="900"/>
                        <a:t>Identify and describe types of fresh and salt-water bodies (ocean, rivers, lakes, ponds).</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i="1" lang="en" sz="900">
                          <a:solidFill>
                            <a:schemeClr val="dk1"/>
                          </a:solidFill>
                        </a:rPr>
                        <a:t>Pennsylvania specific standard</a:t>
                      </a:r>
                      <a:endParaRPr sz="9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26725">
                <a:tc vMerge="1"/>
                <a:tc vMerge="1"/>
                <a:tc>
                  <a:txBody>
                    <a:bodyPr/>
                    <a:lstStyle/>
                    <a:p>
                      <a:pPr indent="0" lvl="0" marL="0" rtl="0" algn="l">
                        <a:spcBef>
                          <a:spcPts val="0"/>
                        </a:spcBef>
                        <a:spcAft>
                          <a:spcPts val="0"/>
                        </a:spcAft>
                        <a:buNone/>
                      </a:pPr>
                      <a:r>
                        <a:rPr b="1" lang="en" sz="900"/>
                        <a:t>3.3.1.A5 </a:t>
                      </a:r>
                      <a:r>
                        <a:rPr lang="en" sz="900"/>
                        <a:t>Become familiar with weather instruments. Collect, describe, and record basic information about weather over time.</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i="1" lang="en" sz="900">
                          <a:solidFill>
                            <a:schemeClr val="dk1"/>
                          </a:solidFill>
                        </a:rPr>
                        <a:t>Pennsylvania specific standard</a:t>
                      </a:r>
                      <a:endParaRPr sz="9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26725">
                <a:tc vMerge="1"/>
                <a:tc>
                  <a:txBody>
                    <a:bodyPr/>
                    <a:lstStyle/>
                    <a:p>
                      <a:pPr indent="0" lvl="0" marL="0" rtl="0" algn="ctr">
                        <a:spcBef>
                          <a:spcPts val="0"/>
                        </a:spcBef>
                        <a:spcAft>
                          <a:spcPts val="0"/>
                        </a:spcAft>
                        <a:buNone/>
                      </a:pPr>
                      <a:r>
                        <a:rPr i="1" lang="en" sz="900"/>
                        <a:t>Origin and Evolution </a:t>
                      </a:r>
                      <a:br>
                        <a:rPr i="1" lang="en" sz="900"/>
                      </a:br>
                      <a:r>
                        <a:rPr i="1" lang="en" sz="900"/>
                        <a:t>of the Universe</a:t>
                      </a:r>
                      <a:endParaRPr i="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rPr b="1" lang="en" sz="900"/>
                        <a:t>3.3.1.B1 </a:t>
                      </a:r>
                      <a:r>
                        <a:rPr lang="en" sz="900"/>
                        <a:t>Explain why shadows fall in different places at different times of the day.</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lang="en" sz="1200" u="sng">
                          <a:solidFill>
                            <a:srgbClr val="1155CC"/>
                          </a:solidFill>
                          <a:hlinkClick r:id="rId6">
                            <a:extLst>
                              <a:ext uri="{A12FA001-AC4F-418D-AE19-62706E023703}">
                                <ahyp:hlinkClr val="tx"/>
                              </a:ext>
                            </a:extLst>
                          </a:hlinkClick>
                        </a:rPr>
                        <a:t>Spinning Sky</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200"/>
                        <a:t>Grade 1</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b="1" lang="en" sz="900">
                          <a:solidFill>
                            <a:schemeClr val="dk1"/>
                          </a:solidFill>
                        </a:rPr>
                        <a:t>Lesson</a:t>
                      </a:r>
                      <a:r>
                        <a:rPr b="1" lang="en" sz="900"/>
                        <a:t> 1: </a:t>
                      </a:r>
                      <a:r>
                        <a:rPr lang="en" sz="900"/>
                        <a:t>Could a statue’s shadow move?</a:t>
                      </a:r>
                      <a:endParaRPr sz="900"/>
                    </a:p>
                    <a:p>
                      <a:pPr indent="0" lvl="0" marL="0" rtl="0" algn="l">
                        <a:spcBef>
                          <a:spcPts val="0"/>
                        </a:spcBef>
                        <a:spcAft>
                          <a:spcPts val="0"/>
                        </a:spcAft>
                        <a:buNone/>
                      </a:pPr>
                      <a:r>
                        <a:rPr b="1" lang="en" sz="900">
                          <a:solidFill>
                            <a:schemeClr val="dk1"/>
                          </a:solidFill>
                        </a:rPr>
                        <a:t>Lesson</a:t>
                      </a:r>
                      <a:r>
                        <a:rPr b="1" lang="en" sz="900"/>
                        <a:t> 2, Read Along: </a:t>
                      </a:r>
                      <a:r>
                        <a:rPr lang="en" sz="900"/>
                        <a:t>What does your shadow do when you’re not looking?</a:t>
                      </a:r>
                      <a:endParaRPr sz="9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bl>
          </a:graphicData>
        </a:graphic>
      </p:graphicFrame>
      <p:pic>
        <p:nvPicPr>
          <p:cNvPr id="129" name="Google Shape;129;p18"/>
          <p:cNvPicPr preferRelativeResize="0"/>
          <p:nvPr/>
        </p:nvPicPr>
        <p:blipFill rotWithShape="1">
          <a:blip r:embed="rId7">
            <a:alphaModFix/>
          </a:blip>
          <a:srcRect b="0" l="0" r="0" t="0"/>
          <a:stretch/>
        </p:blipFill>
        <p:spPr>
          <a:xfrm>
            <a:off x="4529138" y="7216325"/>
            <a:ext cx="1000125" cy="257175"/>
          </a:xfrm>
          <a:prstGeom prst="rect">
            <a:avLst/>
          </a:prstGeom>
          <a:noFill/>
          <a:ln>
            <a:noFill/>
          </a:ln>
        </p:spPr>
      </p:pic>
      <p:sp>
        <p:nvSpPr>
          <p:cNvPr id="130" name="Google Shape;130;p18"/>
          <p:cNvSpPr txBox="1"/>
          <p:nvPr/>
        </p:nvSpPr>
        <p:spPr>
          <a:xfrm>
            <a:off x="428625" y="7066675"/>
            <a:ext cx="3067200" cy="354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n" sz="1100" u="sng">
                <a:solidFill>
                  <a:schemeClr val="accent3"/>
                </a:solidFill>
                <a:hlinkClick r:id="rId8">
                  <a:extLst>
                    <a:ext uri="{A12FA001-AC4F-418D-AE19-62706E023703}">
                      <ahyp:hlinkClr val="tx"/>
                    </a:ext>
                  </a:extLst>
                </a:hlinkClick>
              </a:rPr>
              <a:t>https://mysteryscience.com/docs/pennsylvania</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19"/>
          <p:cNvSpPr txBox="1"/>
          <p:nvPr/>
        </p:nvSpPr>
        <p:spPr>
          <a:xfrm>
            <a:off x="2164300" y="356700"/>
            <a:ext cx="7652700" cy="453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800">
                <a:solidFill>
                  <a:srgbClr val="674EA7"/>
                </a:solidFill>
                <a:highlight>
                  <a:schemeClr val="lt1"/>
                </a:highlight>
                <a:latin typeface="Nunito"/>
                <a:ea typeface="Nunito"/>
                <a:cs typeface="Nunito"/>
                <a:sym typeface="Nunito"/>
              </a:rPr>
              <a:t>Grade 1, continued</a:t>
            </a:r>
            <a:endParaRPr b="1" sz="1800">
              <a:solidFill>
                <a:srgbClr val="521B99"/>
              </a:solidFill>
              <a:latin typeface="Nunito"/>
              <a:ea typeface="Nunito"/>
              <a:cs typeface="Nunito"/>
              <a:sym typeface="Nunito"/>
            </a:endParaRPr>
          </a:p>
        </p:txBody>
      </p:sp>
      <p:pic>
        <p:nvPicPr>
          <p:cNvPr id="136" name="Google Shape;136;p19"/>
          <p:cNvPicPr preferRelativeResize="0"/>
          <p:nvPr/>
        </p:nvPicPr>
        <p:blipFill rotWithShape="1">
          <a:blip r:embed="rId3">
            <a:alphaModFix/>
          </a:blip>
          <a:srcRect b="0" l="0" r="0" t="0"/>
          <a:stretch/>
        </p:blipFill>
        <p:spPr>
          <a:xfrm>
            <a:off x="488525" y="1217149"/>
            <a:ext cx="1240300" cy="289775"/>
          </a:xfrm>
          <a:prstGeom prst="rect">
            <a:avLst/>
          </a:prstGeom>
          <a:noFill/>
          <a:ln>
            <a:noFill/>
          </a:ln>
        </p:spPr>
      </p:pic>
      <p:cxnSp>
        <p:nvCxnSpPr>
          <p:cNvPr id="137" name="Google Shape;137;p19"/>
          <p:cNvCxnSpPr/>
          <p:nvPr/>
        </p:nvCxnSpPr>
        <p:spPr>
          <a:xfrm>
            <a:off x="1997375" y="249600"/>
            <a:ext cx="0" cy="1273800"/>
          </a:xfrm>
          <a:prstGeom prst="straightConnector1">
            <a:avLst/>
          </a:prstGeom>
          <a:noFill/>
          <a:ln cap="flat" cmpd="sng" w="38100">
            <a:solidFill>
              <a:srgbClr val="674EA7"/>
            </a:solidFill>
            <a:prstDash val="solid"/>
            <a:round/>
            <a:headEnd len="med" w="med" type="none"/>
            <a:tailEnd len="med" w="med" type="none"/>
          </a:ln>
        </p:spPr>
      </p:cxnSp>
      <p:sp>
        <p:nvSpPr>
          <p:cNvPr id="138" name="Google Shape;138;p19"/>
          <p:cNvSpPr txBox="1"/>
          <p:nvPr/>
        </p:nvSpPr>
        <p:spPr>
          <a:xfrm>
            <a:off x="2185900" y="718850"/>
            <a:ext cx="7432800" cy="58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100">
                <a:solidFill>
                  <a:schemeClr val="dk1"/>
                </a:solidFill>
              </a:rPr>
              <a:t>Mystery Science aligns to the Pennsylvania Academic Standards for Science and Technology. The core </a:t>
            </a:r>
            <a:r>
              <a:rPr lang="en" sz="1100">
                <a:solidFill>
                  <a:schemeClr val="dk1"/>
                </a:solidFill>
                <a:highlight>
                  <a:schemeClr val="lt1"/>
                </a:highlight>
              </a:rPr>
              <a:t>lesson (exploration &amp; activity) is designed to take one hour per week. Extensions can expand upon each lesson. </a:t>
            </a:r>
            <a:r>
              <a:rPr lang="en" sz="1100">
                <a:solidFill>
                  <a:schemeClr val="dk1"/>
                </a:solidFill>
              </a:rPr>
              <a:t>To view each lesson’s alignment to 3 dimensional learning (disciplinary core ideas, science and engineering practices, and crosscutting concepts) view our </a:t>
            </a:r>
            <a:r>
              <a:rPr lang="en" sz="1100" u="sng">
                <a:solidFill>
                  <a:schemeClr val="accent3"/>
                </a:solidFill>
                <a:hlinkClick r:id="rId4">
                  <a:extLst>
                    <a:ext uri="{A12FA001-AC4F-418D-AE19-62706E023703}">
                      <ahyp:hlinkClr val="tx"/>
                    </a:ext>
                  </a:extLst>
                </a:hlinkClick>
              </a:rPr>
              <a:t>NGSS Alignment </a:t>
            </a:r>
            <a:r>
              <a:rPr lang="en" sz="1100">
                <a:solidFill>
                  <a:schemeClr val="dk1"/>
                </a:solidFill>
              </a:rPr>
              <a:t>document. </a:t>
            </a:r>
            <a:r>
              <a:rPr lang="en" sz="1100">
                <a:solidFill>
                  <a:schemeClr val="dk1"/>
                </a:solidFill>
                <a:highlight>
                  <a:schemeClr val="lt1"/>
                </a:highlight>
              </a:rPr>
              <a:t>Mini-lessons are 5-minute videos that answer K-5 student questions and can be used as a jumping off point to engage learners for a full lesson planned by the teacher.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p:txBody>
      </p:sp>
      <p:pic>
        <p:nvPicPr>
          <p:cNvPr id="139" name="Google Shape;139;p19"/>
          <p:cNvPicPr preferRelativeResize="0"/>
          <p:nvPr/>
        </p:nvPicPr>
        <p:blipFill>
          <a:blip r:embed="rId5">
            <a:alphaModFix/>
          </a:blip>
          <a:stretch>
            <a:fillRect/>
          </a:stretch>
        </p:blipFill>
        <p:spPr>
          <a:xfrm>
            <a:off x="473425" y="249600"/>
            <a:ext cx="1240299" cy="755075"/>
          </a:xfrm>
          <a:prstGeom prst="rect">
            <a:avLst/>
          </a:prstGeom>
          <a:noFill/>
          <a:ln>
            <a:noFill/>
          </a:ln>
        </p:spPr>
      </p:pic>
      <p:sp>
        <p:nvSpPr>
          <p:cNvPr id="140" name="Google Shape;140;p19"/>
          <p:cNvSpPr txBox="1"/>
          <p:nvPr/>
        </p:nvSpPr>
        <p:spPr>
          <a:xfrm>
            <a:off x="760362" y="424046"/>
            <a:ext cx="762000" cy="224100"/>
          </a:xfrm>
          <a:prstGeom prst="rect">
            <a:avLst/>
          </a:prstGeom>
          <a:noFill/>
          <a:ln>
            <a:noFill/>
          </a:ln>
          <a:effectLst>
            <a:outerShdw blurRad="57150" rotWithShape="0" algn="bl" dir="5400000" dist="19050">
              <a:srgbClr val="000000">
                <a:alpha val="5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b="1" lang="en" sz="1200">
                <a:solidFill>
                  <a:srgbClr val="FFFFFF"/>
                </a:solidFill>
              </a:rPr>
              <a:t>PA</a:t>
            </a:r>
            <a:endParaRPr b="1" sz="1200">
              <a:solidFill>
                <a:srgbClr val="FFFFFF"/>
              </a:solidFill>
            </a:endParaRPr>
          </a:p>
        </p:txBody>
      </p:sp>
      <p:graphicFrame>
        <p:nvGraphicFramePr>
          <p:cNvPr id="141" name="Google Shape;141;p19"/>
          <p:cNvGraphicFramePr/>
          <p:nvPr/>
        </p:nvGraphicFramePr>
        <p:xfrm>
          <a:off x="457192" y="1809441"/>
          <a:ext cx="3000000" cy="3000000"/>
        </p:xfrm>
        <a:graphic>
          <a:graphicData uri="http://schemas.openxmlformats.org/drawingml/2006/table">
            <a:tbl>
              <a:tblPr>
                <a:noFill/>
                <a:tableStyleId>{63CE33A9-565E-4B5A-9EE2-FBF6C4CE3CBB}</a:tableStyleId>
              </a:tblPr>
              <a:tblGrid>
                <a:gridCol w="790650"/>
                <a:gridCol w="662100"/>
                <a:gridCol w="2861825"/>
                <a:gridCol w="1036775"/>
                <a:gridCol w="878350"/>
                <a:gridCol w="2931800"/>
              </a:tblGrid>
              <a:tr h="401950">
                <a:tc>
                  <a:txBody>
                    <a:bodyPr/>
                    <a:lstStyle/>
                    <a:p>
                      <a:pPr indent="0" lvl="0" marL="0" rtl="0" algn="ctr">
                        <a:spcBef>
                          <a:spcPts val="0"/>
                        </a:spcBef>
                        <a:spcAft>
                          <a:spcPts val="0"/>
                        </a:spcAft>
                        <a:buNone/>
                      </a:pPr>
                      <a:r>
                        <a:rPr b="1" lang="en" sz="1200"/>
                        <a:t>Strand</a:t>
                      </a:r>
                      <a:endParaRPr b="1" sz="1200">
                        <a:solidFill>
                          <a:schemeClr val="dk1"/>
                        </a:solidFill>
                      </a:endParaRPr>
                    </a:p>
                  </a:txBody>
                  <a:tcPr marT="63500" marB="63500" marR="63500" marL="63500" anchor="ctr">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solidFill>
                            <a:srgbClr val="000000"/>
                          </a:solidFill>
                        </a:rPr>
                        <a:t>Topic</a:t>
                      </a:r>
                      <a:endParaRPr b="1" i="1" sz="1200">
                        <a:solidFill>
                          <a:srgbClr val="000000"/>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Clr>
                          <a:schemeClr val="dk1"/>
                        </a:buClr>
                        <a:buSzPts val="1100"/>
                        <a:buFont typeface="Arial"/>
                        <a:buNone/>
                      </a:pPr>
                      <a:r>
                        <a:rPr b="1" lang="en" sz="1200">
                          <a:solidFill>
                            <a:schemeClr val="dk1"/>
                          </a:solidFill>
                        </a:rPr>
                        <a:t>Pennsylvania Academic Standards for Science and Technology</a:t>
                      </a:r>
                      <a:endParaRPr b="1" sz="1200">
                        <a:solidFill>
                          <a:schemeClr val="dk1"/>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Unit</a:t>
                      </a:r>
                      <a:endParaRPr b="1"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t/>
                      </a:r>
                      <a:endParaRPr b="1"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Lessons</a:t>
                      </a:r>
                      <a:endParaRPr b="1" sz="12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r>
              <a:tr h="396250">
                <a:tc rowSpan="4">
                  <a:txBody>
                    <a:bodyPr/>
                    <a:lstStyle/>
                    <a:p>
                      <a:pPr indent="0" lvl="0" marL="0" rtl="0" algn="ctr">
                        <a:spcBef>
                          <a:spcPts val="0"/>
                        </a:spcBef>
                        <a:spcAft>
                          <a:spcPts val="0"/>
                        </a:spcAft>
                        <a:buNone/>
                      </a:pPr>
                      <a:r>
                        <a:rPr b="1" lang="en" sz="1200">
                          <a:solidFill>
                            <a:schemeClr val="dk1"/>
                          </a:solidFill>
                        </a:rPr>
                        <a:t>Physical Sciences</a:t>
                      </a:r>
                      <a:endParaRPr b="1" sz="1200"/>
                    </a:p>
                  </a:txBody>
                  <a:tcPr marT="63500" marB="63500" marR="63500" marL="63500" anchor="ctr">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2E9"/>
                    </a:solidFill>
                  </a:tcPr>
                </a:tc>
                <a:tc rowSpan="4">
                  <a:txBody>
                    <a:bodyPr/>
                    <a:lstStyle/>
                    <a:p>
                      <a:pPr indent="0" lvl="0" marL="0" rtl="0" algn="ctr">
                        <a:spcBef>
                          <a:spcPts val="0"/>
                        </a:spcBef>
                        <a:spcAft>
                          <a:spcPts val="0"/>
                        </a:spcAft>
                        <a:buNone/>
                      </a:pPr>
                      <a:r>
                        <a:rPr i="1" lang="en" sz="900"/>
                        <a:t>Chemistry</a:t>
                      </a:r>
                      <a:endParaRPr i="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rPr b="1" lang="en" sz="900"/>
                        <a:t>3.2.1.A1 </a:t>
                      </a:r>
                      <a:r>
                        <a:rPr lang="en" sz="900"/>
                        <a:t>Observe and describe the properties of liquids and solids. Investigate what happens when solids are mixed with water and other liquids are mixed with water.</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rowSpan="4">
                  <a:txBody>
                    <a:bodyPr/>
                    <a:lstStyle/>
                    <a:p>
                      <a:pPr indent="0" lvl="0" marL="0" rtl="0" algn="ctr">
                        <a:spcBef>
                          <a:spcPts val="0"/>
                        </a:spcBef>
                        <a:spcAft>
                          <a:spcPts val="0"/>
                        </a:spcAft>
                        <a:buNone/>
                      </a:pPr>
                      <a:r>
                        <a:rPr lang="en" sz="1200" u="sng">
                          <a:solidFill>
                            <a:srgbClr val="1155CC"/>
                          </a:solidFill>
                          <a:hlinkClick r:id="rId6">
                            <a:extLst>
                              <a:ext uri="{A12FA001-AC4F-418D-AE19-62706E023703}">
                                <ahyp:hlinkClr val="tx"/>
                              </a:ext>
                            </a:extLst>
                          </a:hlinkClick>
                        </a:rPr>
                        <a:t>Mini-lessons</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rowSpan="4">
                  <a:txBody>
                    <a:bodyPr/>
                    <a:lstStyle/>
                    <a:p>
                      <a:pPr indent="0" lvl="0" marL="0" rtl="0" algn="ctr">
                        <a:spcBef>
                          <a:spcPts val="0"/>
                        </a:spcBef>
                        <a:spcAft>
                          <a:spcPts val="0"/>
                        </a:spcAft>
                        <a:buNone/>
                      </a:pPr>
                      <a:r>
                        <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rowSpan="4">
                  <a:txBody>
                    <a:bodyPr/>
                    <a:lstStyle/>
                    <a:p>
                      <a:pPr indent="0" lvl="0" marL="0" rtl="0" algn="l">
                        <a:spcBef>
                          <a:spcPts val="0"/>
                        </a:spcBef>
                        <a:spcAft>
                          <a:spcPts val="0"/>
                        </a:spcAft>
                        <a:buNone/>
                      </a:pPr>
                      <a:r>
                        <a:rPr b="1" lang="en" sz="900"/>
                        <a:t>Mini-lessons: </a:t>
                      </a:r>
                      <a:r>
                        <a:rPr lang="en" sz="900"/>
                        <a:t>How is plastic made?</a:t>
                      </a:r>
                      <a:endParaRPr sz="900"/>
                    </a:p>
                    <a:p>
                      <a:pPr indent="0" lvl="0" marL="0" rtl="0" algn="l">
                        <a:spcBef>
                          <a:spcPts val="0"/>
                        </a:spcBef>
                        <a:spcAft>
                          <a:spcPts val="0"/>
                        </a:spcAft>
                        <a:buNone/>
                      </a:pPr>
                      <a:r>
                        <a:rPr b="1" lang="en" sz="900"/>
                        <a:t>Mini-lessons: </a:t>
                      </a:r>
                      <a:r>
                        <a:rPr lang="en" sz="900"/>
                        <a:t>How is glass made?</a:t>
                      </a:r>
                      <a:endParaRPr sz="9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316225">
                <a:tc vMerge="1"/>
                <a:tc vMerge="1"/>
                <a:tc>
                  <a:txBody>
                    <a:bodyPr/>
                    <a:lstStyle/>
                    <a:p>
                      <a:pPr indent="0" lvl="0" marL="0" rtl="0" algn="l">
                        <a:spcBef>
                          <a:spcPts val="0"/>
                        </a:spcBef>
                        <a:spcAft>
                          <a:spcPts val="0"/>
                        </a:spcAft>
                        <a:buNone/>
                      </a:pPr>
                      <a:r>
                        <a:rPr b="1" lang="en" sz="900"/>
                        <a:t>3.2.1.A3 </a:t>
                      </a:r>
                      <a:r>
                        <a:rPr lang="en" sz="900"/>
                        <a:t>Identify how heating, melting, cooling, etc., may cause changes in properties of materials.</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vMerge="1"/>
                <a:tc vMerge="1"/>
                <a:tc vMerge="1"/>
              </a:tr>
              <a:tr h="476250">
                <a:tc vMerge="1"/>
                <a:tc vMerge="1"/>
                <a:tc>
                  <a:txBody>
                    <a:bodyPr/>
                    <a:lstStyle/>
                    <a:p>
                      <a:pPr indent="0" lvl="0" marL="0" rtl="0" algn="l">
                        <a:spcBef>
                          <a:spcPts val="0"/>
                        </a:spcBef>
                        <a:spcAft>
                          <a:spcPts val="0"/>
                        </a:spcAft>
                        <a:buNone/>
                      </a:pPr>
                      <a:r>
                        <a:rPr b="1" lang="en" sz="900"/>
                        <a:t>3.2.1.A4 </a:t>
                      </a:r>
                      <a:r>
                        <a:rPr lang="en" sz="900"/>
                        <a:t>Observe and describe what happens when substances are heated or cooled. Distinguish between changes that are reversible (melting, freezing) and not reversible (e.g. baking a cake, burning fuel).</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vMerge="1"/>
                <a:tc vMerge="1"/>
                <a:tc vMerge="1"/>
              </a:tr>
              <a:tr h="316225">
                <a:tc vMerge="1"/>
                <a:tc vMerge="1"/>
                <a:tc>
                  <a:txBody>
                    <a:bodyPr/>
                    <a:lstStyle/>
                    <a:p>
                      <a:pPr indent="0" lvl="0" marL="0" rtl="0" algn="l">
                        <a:spcBef>
                          <a:spcPts val="0"/>
                        </a:spcBef>
                        <a:spcAft>
                          <a:spcPts val="0"/>
                        </a:spcAft>
                        <a:buNone/>
                      </a:pPr>
                      <a:r>
                        <a:rPr b="1" lang="en" sz="900"/>
                        <a:t>3.2.1.A5 Unifying Themes (Constancy &amp; Change): </a:t>
                      </a:r>
                      <a:r>
                        <a:rPr lang="en" sz="900"/>
                        <a:t>Recognize that everything is made of matter.</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vMerge="1"/>
                <a:tc vMerge="1"/>
                <a:tc vMerge="1"/>
              </a:tr>
            </a:tbl>
          </a:graphicData>
        </a:graphic>
      </p:graphicFrame>
      <p:pic>
        <p:nvPicPr>
          <p:cNvPr id="142" name="Google Shape;142;p19"/>
          <p:cNvPicPr preferRelativeResize="0"/>
          <p:nvPr/>
        </p:nvPicPr>
        <p:blipFill rotWithShape="1">
          <a:blip r:embed="rId7">
            <a:alphaModFix/>
          </a:blip>
          <a:srcRect b="0" l="0" r="0" t="0"/>
          <a:stretch/>
        </p:blipFill>
        <p:spPr>
          <a:xfrm>
            <a:off x="4529138" y="7216325"/>
            <a:ext cx="1000125" cy="257175"/>
          </a:xfrm>
          <a:prstGeom prst="rect">
            <a:avLst/>
          </a:prstGeom>
          <a:noFill/>
          <a:ln>
            <a:noFill/>
          </a:ln>
        </p:spPr>
      </p:pic>
      <p:sp>
        <p:nvSpPr>
          <p:cNvPr id="143" name="Google Shape;143;p19"/>
          <p:cNvSpPr txBox="1"/>
          <p:nvPr/>
        </p:nvSpPr>
        <p:spPr>
          <a:xfrm>
            <a:off x="695325" y="7104775"/>
            <a:ext cx="3314700" cy="354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n" sz="1100" u="sng">
                <a:solidFill>
                  <a:schemeClr val="accent3"/>
                </a:solidFill>
                <a:hlinkClick r:id="rId8">
                  <a:extLst>
                    <a:ext uri="{A12FA001-AC4F-418D-AE19-62706E023703}">
                      <ahyp:hlinkClr val="tx"/>
                    </a:ext>
                  </a:extLst>
                </a:hlinkClick>
              </a:rPr>
              <a:t>https://mysteryscience.com/docs/pennsylvania</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0"/>
          <p:cNvSpPr txBox="1"/>
          <p:nvPr/>
        </p:nvSpPr>
        <p:spPr>
          <a:xfrm>
            <a:off x="2164300" y="356700"/>
            <a:ext cx="7652700" cy="453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800">
                <a:solidFill>
                  <a:srgbClr val="674EA7"/>
                </a:solidFill>
                <a:highlight>
                  <a:schemeClr val="lt1"/>
                </a:highlight>
                <a:latin typeface="Nunito"/>
                <a:ea typeface="Nunito"/>
                <a:cs typeface="Nunito"/>
                <a:sym typeface="Nunito"/>
              </a:rPr>
              <a:t>Grade 1, continued</a:t>
            </a:r>
            <a:endParaRPr b="1" sz="1800">
              <a:solidFill>
                <a:srgbClr val="521B99"/>
              </a:solidFill>
              <a:latin typeface="Nunito"/>
              <a:ea typeface="Nunito"/>
              <a:cs typeface="Nunito"/>
              <a:sym typeface="Nunito"/>
            </a:endParaRPr>
          </a:p>
        </p:txBody>
      </p:sp>
      <p:pic>
        <p:nvPicPr>
          <p:cNvPr id="149" name="Google Shape;149;p20"/>
          <p:cNvPicPr preferRelativeResize="0"/>
          <p:nvPr/>
        </p:nvPicPr>
        <p:blipFill rotWithShape="1">
          <a:blip r:embed="rId3">
            <a:alphaModFix/>
          </a:blip>
          <a:srcRect b="0" l="0" r="0" t="0"/>
          <a:stretch/>
        </p:blipFill>
        <p:spPr>
          <a:xfrm>
            <a:off x="488525" y="1217149"/>
            <a:ext cx="1240300" cy="289775"/>
          </a:xfrm>
          <a:prstGeom prst="rect">
            <a:avLst/>
          </a:prstGeom>
          <a:noFill/>
          <a:ln>
            <a:noFill/>
          </a:ln>
        </p:spPr>
      </p:pic>
      <p:cxnSp>
        <p:nvCxnSpPr>
          <p:cNvPr id="150" name="Google Shape;150;p20"/>
          <p:cNvCxnSpPr/>
          <p:nvPr/>
        </p:nvCxnSpPr>
        <p:spPr>
          <a:xfrm>
            <a:off x="1997375" y="249600"/>
            <a:ext cx="0" cy="1273800"/>
          </a:xfrm>
          <a:prstGeom prst="straightConnector1">
            <a:avLst/>
          </a:prstGeom>
          <a:noFill/>
          <a:ln cap="flat" cmpd="sng" w="38100">
            <a:solidFill>
              <a:srgbClr val="674EA7"/>
            </a:solidFill>
            <a:prstDash val="solid"/>
            <a:round/>
            <a:headEnd len="med" w="med" type="none"/>
            <a:tailEnd len="med" w="med" type="none"/>
          </a:ln>
        </p:spPr>
      </p:cxnSp>
      <p:sp>
        <p:nvSpPr>
          <p:cNvPr id="151" name="Google Shape;151;p20"/>
          <p:cNvSpPr txBox="1"/>
          <p:nvPr/>
        </p:nvSpPr>
        <p:spPr>
          <a:xfrm>
            <a:off x="2185900" y="718850"/>
            <a:ext cx="7432800" cy="58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100">
                <a:solidFill>
                  <a:schemeClr val="dk1"/>
                </a:solidFill>
              </a:rPr>
              <a:t>Mystery Science aligns to the Pennsylvania Academic Standards for Science and Technology. The core </a:t>
            </a:r>
            <a:r>
              <a:rPr lang="en" sz="1100">
                <a:solidFill>
                  <a:schemeClr val="dk1"/>
                </a:solidFill>
                <a:highlight>
                  <a:schemeClr val="lt1"/>
                </a:highlight>
              </a:rPr>
              <a:t>lesson (exploration &amp; activity) is designed to take one hour per week. Extensions can expand upon each lesson. </a:t>
            </a:r>
            <a:r>
              <a:rPr lang="en" sz="1100">
                <a:solidFill>
                  <a:schemeClr val="dk1"/>
                </a:solidFill>
              </a:rPr>
              <a:t>To view each lesson’s alignment to 3 dimensional learning (disciplinary core ideas, science and engineering practices, and crosscutting concepts) view our </a:t>
            </a:r>
            <a:r>
              <a:rPr lang="en" sz="1100" u="sng">
                <a:solidFill>
                  <a:schemeClr val="accent3"/>
                </a:solidFill>
                <a:hlinkClick r:id="rId4">
                  <a:extLst>
                    <a:ext uri="{A12FA001-AC4F-418D-AE19-62706E023703}">
                      <ahyp:hlinkClr val="tx"/>
                    </a:ext>
                  </a:extLst>
                </a:hlinkClick>
              </a:rPr>
              <a:t>NGSS Alignment </a:t>
            </a:r>
            <a:r>
              <a:rPr lang="en" sz="1100">
                <a:solidFill>
                  <a:schemeClr val="dk1"/>
                </a:solidFill>
              </a:rPr>
              <a:t>document. </a:t>
            </a:r>
            <a:r>
              <a:rPr lang="en" sz="1100">
                <a:solidFill>
                  <a:schemeClr val="dk1"/>
                </a:solidFill>
                <a:highlight>
                  <a:schemeClr val="lt1"/>
                </a:highlight>
              </a:rPr>
              <a:t>Mini-lessons are 5-minute videos that answer K-5 student questions and can be used as a jumping off point to engage learners for a full lesson planned by the teacher.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p:txBody>
      </p:sp>
      <p:pic>
        <p:nvPicPr>
          <p:cNvPr id="152" name="Google Shape;152;p20"/>
          <p:cNvPicPr preferRelativeResize="0"/>
          <p:nvPr/>
        </p:nvPicPr>
        <p:blipFill>
          <a:blip r:embed="rId5">
            <a:alphaModFix/>
          </a:blip>
          <a:stretch>
            <a:fillRect/>
          </a:stretch>
        </p:blipFill>
        <p:spPr>
          <a:xfrm>
            <a:off x="473425" y="249600"/>
            <a:ext cx="1240299" cy="755075"/>
          </a:xfrm>
          <a:prstGeom prst="rect">
            <a:avLst/>
          </a:prstGeom>
          <a:noFill/>
          <a:ln>
            <a:noFill/>
          </a:ln>
        </p:spPr>
      </p:pic>
      <p:sp>
        <p:nvSpPr>
          <p:cNvPr id="153" name="Google Shape;153;p20"/>
          <p:cNvSpPr txBox="1"/>
          <p:nvPr/>
        </p:nvSpPr>
        <p:spPr>
          <a:xfrm>
            <a:off x="760362" y="424046"/>
            <a:ext cx="762000" cy="224100"/>
          </a:xfrm>
          <a:prstGeom prst="rect">
            <a:avLst/>
          </a:prstGeom>
          <a:noFill/>
          <a:ln>
            <a:noFill/>
          </a:ln>
          <a:effectLst>
            <a:outerShdw blurRad="57150" rotWithShape="0" algn="bl" dir="5400000" dist="19050">
              <a:srgbClr val="000000">
                <a:alpha val="5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b="1" lang="en" sz="1200">
                <a:solidFill>
                  <a:srgbClr val="FFFFFF"/>
                </a:solidFill>
              </a:rPr>
              <a:t>PA</a:t>
            </a:r>
            <a:endParaRPr b="1" sz="1200">
              <a:solidFill>
                <a:srgbClr val="FFFFFF"/>
              </a:solidFill>
            </a:endParaRPr>
          </a:p>
        </p:txBody>
      </p:sp>
      <p:graphicFrame>
        <p:nvGraphicFramePr>
          <p:cNvPr id="154" name="Google Shape;154;p20"/>
          <p:cNvGraphicFramePr/>
          <p:nvPr/>
        </p:nvGraphicFramePr>
        <p:xfrm>
          <a:off x="457192" y="1809441"/>
          <a:ext cx="3000000" cy="3000000"/>
        </p:xfrm>
        <a:graphic>
          <a:graphicData uri="http://schemas.openxmlformats.org/drawingml/2006/table">
            <a:tbl>
              <a:tblPr>
                <a:noFill/>
                <a:tableStyleId>{63CE33A9-565E-4B5A-9EE2-FBF6C4CE3CBB}</a:tableStyleId>
              </a:tblPr>
              <a:tblGrid>
                <a:gridCol w="790650"/>
                <a:gridCol w="662100"/>
                <a:gridCol w="2861825"/>
                <a:gridCol w="1036775"/>
                <a:gridCol w="878350"/>
                <a:gridCol w="2931800"/>
              </a:tblGrid>
              <a:tr h="401950">
                <a:tc>
                  <a:txBody>
                    <a:bodyPr/>
                    <a:lstStyle/>
                    <a:p>
                      <a:pPr indent="0" lvl="0" marL="0" rtl="0" algn="ctr">
                        <a:spcBef>
                          <a:spcPts val="0"/>
                        </a:spcBef>
                        <a:spcAft>
                          <a:spcPts val="0"/>
                        </a:spcAft>
                        <a:buNone/>
                      </a:pPr>
                      <a:r>
                        <a:rPr b="1" lang="en" sz="1200"/>
                        <a:t>Strand</a:t>
                      </a:r>
                      <a:endParaRPr b="1" sz="1200">
                        <a:solidFill>
                          <a:schemeClr val="dk1"/>
                        </a:solidFill>
                      </a:endParaRPr>
                    </a:p>
                  </a:txBody>
                  <a:tcPr marT="63500" marB="63500" marR="63500" marL="63500" anchor="ctr">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solidFill>
                            <a:srgbClr val="000000"/>
                          </a:solidFill>
                        </a:rPr>
                        <a:t>Topic</a:t>
                      </a:r>
                      <a:endParaRPr b="1" i="1" sz="1200">
                        <a:solidFill>
                          <a:srgbClr val="000000"/>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Clr>
                          <a:schemeClr val="dk1"/>
                        </a:buClr>
                        <a:buSzPts val="1100"/>
                        <a:buFont typeface="Arial"/>
                        <a:buNone/>
                      </a:pPr>
                      <a:r>
                        <a:rPr b="1" lang="en" sz="1200">
                          <a:solidFill>
                            <a:schemeClr val="dk1"/>
                          </a:solidFill>
                        </a:rPr>
                        <a:t>Pennsylvania Academic Standards for Science and Technology</a:t>
                      </a:r>
                      <a:endParaRPr b="1" sz="1200">
                        <a:solidFill>
                          <a:schemeClr val="dk1"/>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Unit</a:t>
                      </a:r>
                      <a:endParaRPr b="1"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Grade</a:t>
                      </a:r>
                      <a:endParaRPr b="1"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Lessons</a:t>
                      </a:r>
                      <a:endParaRPr b="1" sz="12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r>
              <a:tr h="1116325">
                <a:tc rowSpan="4">
                  <a:txBody>
                    <a:bodyPr/>
                    <a:lstStyle/>
                    <a:p>
                      <a:pPr indent="0" lvl="0" marL="0" rtl="0" algn="ctr">
                        <a:spcBef>
                          <a:spcPts val="0"/>
                        </a:spcBef>
                        <a:spcAft>
                          <a:spcPts val="0"/>
                        </a:spcAft>
                        <a:buNone/>
                      </a:pPr>
                      <a:r>
                        <a:rPr b="1" lang="en" sz="1200">
                          <a:solidFill>
                            <a:schemeClr val="dk1"/>
                          </a:solidFill>
                        </a:rPr>
                        <a:t>Physical Sciences</a:t>
                      </a:r>
                      <a:endParaRPr b="1" sz="1200"/>
                    </a:p>
                  </a:txBody>
                  <a:tcPr marT="63500" marB="63500" marR="63500" marL="63500" anchor="ctr">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2E9"/>
                    </a:solidFill>
                  </a:tcPr>
                </a:tc>
                <a:tc rowSpan="4">
                  <a:txBody>
                    <a:bodyPr/>
                    <a:lstStyle/>
                    <a:p>
                      <a:pPr indent="0" lvl="0" marL="0" rtl="0" algn="ctr">
                        <a:spcBef>
                          <a:spcPts val="0"/>
                        </a:spcBef>
                        <a:spcAft>
                          <a:spcPts val="0"/>
                        </a:spcAft>
                        <a:buNone/>
                      </a:pPr>
                      <a:r>
                        <a:rPr i="1" lang="en" sz="900"/>
                        <a:t>Physics</a:t>
                      </a:r>
                      <a:endParaRPr i="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rPr b="1" lang="en" sz="900"/>
                        <a:t>3.2.1.B1 </a:t>
                      </a:r>
                      <a:r>
                        <a:rPr lang="en" sz="900"/>
                        <a:t>Demonstrate various types of motion. Observe and describe how pushes and pulls change the motion of objects.</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lang="en" sz="1200" u="sng">
                          <a:solidFill>
                            <a:srgbClr val="1155CC"/>
                          </a:solidFill>
                          <a:hlinkClick r:id="rId6">
                            <a:extLst>
                              <a:ext uri="{A12FA001-AC4F-418D-AE19-62706E023703}">
                                <ahyp:hlinkClr val="tx"/>
                              </a:ext>
                            </a:extLst>
                          </a:hlinkClick>
                        </a:rPr>
                        <a:t>Force Olympics</a:t>
                      </a:r>
                      <a:endParaRPr sz="1200">
                        <a:solidFill>
                          <a:srgbClr val="1155CC"/>
                        </a:solidFill>
                      </a:endParaRPr>
                    </a:p>
                    <a:p>
                      <a:pPr indent="0" lvl="0" marL="0" rtl="0" algn="ctr">
                        <a:spcBef>
                          <a:spcPts val="0"/>
                        </a:spcBef>
                        <a:spcAft>
                          <a:spcPts val="0"/>
                        </a:spcAft>
                        <a:buNone/>
                      </a:pPr>
                      <a:r>
                        <a:t/>
                      </a:r>
                      <a:endParaRPr sz="1200">
                        <a:solidFill>
                          <a:srgbClr val="1155CC"/>
                        </a:solidFill>
                      </a:endParaRPr>
                    </a:p>
                    <a:p>
                      <a:pPr indent="0" lvl="0" marL="0" rtl="0" algn="ctr">
                        <a:spcBef>
                          <a:spcPts val="0"/>
                        </a:spcBef>
                        <a:spcAft>
                          <a:spcPts val="0"/>
                        </a:spcAft>
                        <a:buNone/>
                      </a:pPr>
                      <a:r>
                        <a:t/>
                      </a:r>
                      <a:endParaRPr sz="1200">
                        <a:solidFill>
                          <a:srgbClr val="1155CC"/>
                        </a:solidFill>
                      </a:endParaRPr>
                    </a:p>
                    <a:p>
                      <a:pPr indent="0" lvl="0" marL="0" rtl="0" algn="ctr">
                        <a:spcBef>
                          <a:spcPts val="0"/>
                        </a:spcBef>
                        <a:spcAft>
                          <a:spcPts val="0"/>
                        </a:spcAft>
                        <a:buNone/>
                      </a:pPr>
                      <a:r>
                        <a:t/>
                      </a:r>
                      <a:endParaRPr sz="1200">
                        <a:solidFill>
                          <a:srgbClr val="1155CC"/>
                        </a:solidFill>
                      </a:endParaRPr>
                    </a:p>
                    <a:p>
                      <a:pPr indent="0" lvl="0" marL="0" rtl="0" algn="ctr">
                        <a:spcBef>
                          <a:spcPts val="0"/>
                        </a:spcBef>
                        <a:spcAft>
                          <a:spcPts val="0"/>
                        </a:spcAft>
                        <a:buNone/>
                      </a:pPr>
                      <a:r>
                        <a:t/>
                      </a:r>
                      <a:endParaRPr sz="1200">
                        <a:solidFill>
                          <a:srgbClr val="1155CC"/>
                        </a:solidFill>
                      </a:endParaRPr>
                    </a:p>
                    <a:p>
                      <a:pPr indent="0" lvl="0" marL="0" rtl="0" algn="ctr">
                        <a:spcBef>
                          <a:spcPts val="0"/>
                        </a:spcBef>
                        <a:spcAft>
                          <a:spcPts val="0"/>
                        </a:spcAft>
                        <a:buNone/>
                      </a:pPr>
                      <a:r>
                        <a:t/>
                      </a:r>
                      <a:endParaRPr sz="1200">
                        <a:solidFill>
                          <a:srgbClr val="1155CC"/>
                        </a:solidFill>
                      </a:endParaRPr>
                    </a:p>
                    <a:p>
                      <a:pPr indent="0" lvl="0" marL="0" rtl="0" algn="ctr">
                        <a:spcBef>
                          <a:spcPts val="0"/>
                        </a:spcBef>
                        <a:spcAft>
                          <a:spcPts val="0"/>
                        </a:spcAft>
                        <a:buClr>
                          <a:schemeClr val="dk1"/>
                        </a:buClr>
                        <a:buSzPts val="1100"/>
                        <a:buFont typeface="Arial"/>
                        <a:buNone/>
                      </a:pPr>
                      <a:r>
                        <a:rPr lang="en" sz="1200" u="sng">
                          <a:solidFill>
                            <a:schemeClr val="accent3"/>
                          </a:solidFill>
                          <a:hlinkClick r:id="rId7">
                            <a:extLst>
                              <a:ext uri="{A12FA001-AC4F-418D-AE19-62706E023703}">
                                <ahyp:hlinkClr val="tx"/>
                              </a:ext>
                            </a:extLst>
                          </a:hlinkClick>
                        </a:rPr>
                        <a:t>Lights &amp; Sounds</a:t>
                      </a:r>
                      <a:endParaRPr sz="1200">
                        <a:solidFill>
                          <a:srgbClr val="1155CC"/>
                        </a:solidFill>
                      </a:endParaRPr>
                    </a:p>
                    <a:p>
                      <a:pPr indent="0" lvl="0" marL="0" rtl="0" algn="ctr">
                        <a:spcBef>
                          <a:spcPts val="0"/>
                        </a:spcBef>
                        <a:spcAft>
                          <a:spcPts val="0"/>
                        </a:spcAft>
                        <a:buClr>
                          <a:schemeClr val="dk1"/>
                        </a:buClr>
                        <a:buSzPts val="1100"/>
                        <a:buFont typeface="Arial"/>
                        <a:buNone/>
                      </a:pPr>
                      <a:r>
                        <a:t/>
                      </a:r>
                      <a:endParaRPr sz="1200">
                        <a:solidFill>
                          <a:srgbClr val="1155CC"/>
                        </a:solidFill>
                      </a:endParaRPr>
                    </a:p>
                    <a:p>
                      <a:pPr indent="0" lvl="0" marL="0" rtl="0" algn="ctr">
                        <a:spcBef>
                          <a:spcPts val="0"/>
                        </a:spcBef>
                        <a:spcAft>
                          <a:spcPts val="0"/>
                        </a:spcAft>
                        <a:buClr>
                          <a:schemeClr val="dk1"/>
                        </a:buClr>
                        <a:buSzPts val="1100"/>
                        <a:buFont typeface="Arial"/>
                        <a:buNone/>
                      </a:pPr>
                      <a:r>
                        <a:rPr lang="en" sz="1200" u="sng">
                          <a:solidFill>
                            <a:schemeClr val="accent3"/>
                          </a:solidFill>
                          <a:hlinkClick r:id="rId8">
                            <a:extLst>
                              <a:ext uri="{A12FA001-AC4F-418D-AE19-62706E023703}">
                                <ahyp:hlinkClr val="tx"/>
                              </a:ext>
                            </a:extLst>
                          </a:hlinkClick>
                        </a:rPr>
                        <a:t>Mini-lessons</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200"/>
                        <a:t>Grade K</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b="1" lang="en" sz="900">
                          <a:solidFill>
                            <a:schemeClr val="dk1"/>
                          </a:solidFill>
                        </a:rPr>
                        <a:t>Lesson</a:t>
                      </a:r>
                      <a:r>
                        <a:rPr b="1" lang="en" sz="900"/>
                        <a:t> 1: </a:t>
                      </a:r>
                      <a:r>
                        <a:rPr lang="en" sz="900"/>
                        <a:t>What’s the biggest excavator?</a:t>
                      </a:r>
                      <a:endParaRPr sz="900"/>
                    </a:p>
                    <a:p>
                      <a:pPr indent="0" lvl="0" marL="0" rtl="0" algn="l">
                        <a:spcBef>
                          <a:spcPts val="0"/>
                        </a:spcBef>
                        <a:spcAft>
                          <a:spcPts val="0"/>
                        </a:spcAft>
                        <a:buNone/>
                      </a:pPr>
                      <a:r>
                        <a:rPr b="1" lang="en" sz="900">
                          <a:solidFill>
                            <a:schemeClr val="dk1"/>
                          </a:solidFill>
                        </a:rPr>
                        <a:t>Lesson</a:t>
                      </a:r>
                      <a:r>
                        <a:rPr b="1" lang="en" sz="900"/>
                        <a:t> 2, Read Along: </a:t>
                      </a:r>
                      <a:r>
                        <a:rPr lang="en" sz="900"/>
                        <a:t>Why do builders need so many big machines?</a:t>
                      </a:r>
                      <a:endParaRPr sz="900"/>
                    </a:p>
                    <a:p>
                      <a:pPr indent="0" lvl="0" marL="0" rtl="0" algn="l">
                        <a:spcBef>
                          <a:spcPts val="0"/>
                        </a:spcBef>
                        <a:spcAft>
                          <a:spcPts val="0"/>
                        </a:spcAft>
                        <a:buNone/>
                      </a:pPr>
                      <a:r>
                        <a:rPr b="1" lang="en" sz="900">
                          <a:solidFill>
                            <a:schemeClr val="dk1"/>
                          </a:solidFill>
                        </a:rPr>
                        <a:t>Lesson</a:t>
                      </a:r>
                      <a:r>
                        <a:rPr b="1" lang="en" sz="900"/>
                        <a:t> 3: </a:t>
                      </a:r>
                      <a:r>
                        <a:rPr lang="en" sz="900"/>
                        <a:t>How can you knock down a wall made of concrete?</a:t>
                      </a:r>
                      <a:endParaRPr sz="900"/>
                    </a:p>
                    <a:p>
                      <a:pPr indent="0" lvl="0" marL="0" rtl="0" algn="l">
                        <a:spcBef>
                          <a:spcPts val="0"/>
                        </a:spcBef>
                        <a:spcAft>
                          <a:spcPts val="0"/>
                        </a:spcAft>
                        <a:buNone/>
                      </a:pPr>
                      <a:r>
                        <a:rPr b="1" lang="en" sz="900">
                          <a:solidFill>
                            <a:schemeClr val="dk1"/>
                          </a:solidFill>
                        </a:rPr>
                        <a:t>Lesson</a:t>
                      </a:r>
                      <a:r>
                        <a:rPr b="1" lang="en" sz="900"/>
                        <a:t> 4, Read Along: </a:t>
                      </a:r>
                      <a:r>
                        <a:rPr lang="en" sz="900"/>
                        <a:t>How can you knock down the most bowling pins?</a:t>
                      </a:r>
                      <a:endParaRPr sz="900"/>
                    </a:p>
                    <a:p>
                      <a:pPr indent="0" lvl="0" marL="0" rtl="0" algn="l">
                        <a:spcBef>
                          <a:spcPts val="0"/>
                        </a:spcBef>
                        <a:spcAft>
                          <a:spcPts val="0"/>
                        </a:spcAft>
                        <a:buNone/>
                      </a:pPr>
                      <a:r>
                        <a:rPr b="1" lang="en" sz="900">
                          <a:solidFill>
                            <a:schemeClr val="dk1"/>
                          </a:solidFill>
                        </a:rPr>
                        <a:t>Lesson</a:t>
                      </a:r>
                      <a:r>
                        <a:rPr b="1" lang="en" sz="900"/>
                        <a:t> 5: </a:t>
                      </a:r>
                      <a:r>
                        <a:rPr lang="en" sz="900"/>
                        <a:t>How can be protect a mountain town from falling rocks?</a:t>
                      </a:r>
                      <a:endParaRPr sz="900"/>
                    </a:p>
                    <a:p>
                      <a:pPr indent="0" lvl="0" marL="0" rtl="0" algn="l">
                        <a:spcBef>
                          <a:spcPts val="0"/>
                        </a:spcBef>
                        <a:spcAft>
                          <a:spcPts val="0"/>
                        </a:spcAft>
                        <a:buNone/>
                      </a:pPr>
                      <a:r>
                        <a:rPr b="1" lang="en" sz="900">
                          <a:solidFill>
                            <a:schemeClr val="dk1"/>
                          </a:solidFill>
                        </a:rPr>
                        <a:t>Lesson</a:t>
                      </a:r>
                      <a:r>
                        <a:rPr b="1" lang="en" sz="900"/>
                        <a:t> 6, Read Along: </a:t>
                      </a:r>
                      <a:r>
                        <a:rPr lang="en" sz="900"/>
                        <a:t>How could you invent a trap?</a:t>
                      </a:r>
                      <a:endParaRPr sz="900"/>
                    </a:p>
                    <a:p>
                      <a:pPr indent="0" lvl="0" marL="0" rtl="0" algn="l">
                        <a:spcBef>
                          <a:spcPts val="0"/>
                        </a:spcBef>
                        <a:spcAft>
                          <a:spcPts val="0"/>
                        </a:spcAft>
                        <a:buNone/>
                      </a:pPr>
                      <a:r>
                        <a:t/>
                      </a:r>
                      <a:endParaRPr sz="900"/>
                    </a:p>
                    <a:p>
                      <a:pPr indent="0" lvl="0" marL="0" rtl="0" algn="l">
                        <a:spcBef>
                          <a:spcPts val="0"/>
                        </a:spcBef>
                        <a:spcAft>
                          <a:spcPts val="0"/>
                        </a:spcAft>
                        <a:buClr>
                          <a:schemeClr val="dk1"/>
                        </a:buClr>
                        <a:buSzPts val="1100"/>
                        <a:buFont typeface="Arial"/>
                        <a:buNone/>
                      </a:pPr>
                      <a:r>
                        <a:rPr b="1" lang="en" sz="900">
                          <a:solidFill>
                            <a:schemeClr val="dk1"/>
                          </a:solidFill>
                        </a:rPr>
                        <a:t>Lesson 1: </a:t>
                      </a:r>
                      <a:r>
                        <a:rPr lang="en" sz="900">
                          <a:solidFill>
                            <a:schemeClr val="dk1"/>
                          </a:solidFill>
                        </a:rPr>
                        <a:t>How do they make silly sounds in cartoons?</a:t>
                      </a:r>
                      <a:endParaRPr sz="900">
                        <a:solidFill>
                          <a:schemeClr val="dk1"/>
                        </a:solidFill>
                      </a:endParaRPr>
                    </a:p>
                    <a:p>
                      <a:pPr indent="0" lvl="0" marL="0" rtl="0" algn="l">
                        <a:spcBef>
                          <a:spcPts val="0"/>
                        </a:spcBef>
                        <a:spcAft>
                          <a:spcPts val="0"/>
                        </a:spcAft>
                        <a:buClr>
                          <a:schemeClr val="dk1"/>
                        </a:buClr>
                        <a:buSzPts val="1100"/>
                        <a:buFont typeface="Arial"/>
                        <a:buNone/>
                      </a:pPr>
                      <a:r>
                        <a:rPr b="1" lang="en" sz="900">
                          <a:solidFill>
                            <a:schemeClr val="dk1"/>
                          </a:solidFill>
                        </a:rPr>
                        <a:t>Lesson 2, Read Along: </a:t>
                      </a:r>
                      <a:r>
                        <a:rPr lang="en" sz="900">
                          <a:solidFill>
                            <a:schemeClr val="dk1"/>
                          </a:solidFill>
                        </a:rPr>
                        <a:t>Where do sounds come from?</a:t>
                      </a:r>
                      <a:endParaRPr sz="900">
                        <a:solidFill>
                          <a:schemeClr val="dk1"/>
                        </a:solidFill>
                      </a:endParaRPr>
                    </a:p>
                    <a:p>
                      <a:pPr indent="0" lvl="0" marL="0" rtl="0" algn="l">
                        <a:spcBef>
                          <a:spcPts val="0"/>
                        </a:spcBef>
                        <a:spcAft>
                          <a:spcPts val="0"/>
                        </a:spcAft>
                        <a:buClr>
                          <a:schemeClr val="dk1"/>
                        </a:buClr>
                        <a:buSzPts val="1100"/>
                        <a:buFont typeface="Arial"/>
                        <a:buNone/>
                      </a:pPr>
                      <a:r>
                        <a:t/>
                      </a:r>
                      <a:endParaRPr sz="900">
                        <a:solidFill>
                          <a:schemeClr val="dk1"/>
                        </a:solidFill>
                      </a:endParaRPr>
                    </a:p>
                    <a:p>
                      <a:pPr indent="0" lvl="0" marL="0" rtl="0" algn="l">
                        <a:spcBef>
                          <a:spcPts val="0"/>
                        </a:spcBef>
                        <a:spcAft>
                          <a:spcPts val="0"/>
                        </a:spcAft>
                        <a:buClr>
                          <a:schemeClr val="dk1"/>
                        </a:buClr>
                        <a:buSzPts val="1100"/>
                        <a:buFont typeface="Arial"/>
                        <a:buNone/>
                      </a:pPr>
                      <a:r>
                        <a:t/>
                      </a:r>
                      <a:endParaRPr sz="900">
                        <a:solidFill>
                          <a:schemeClr val="dk1"/>
                        </a:solidFill>
                      </a:endParaRPr>
                    </a:p>
                    <a:p>
                      <a:pPr indent="0" lvl="0" marL="0" rtl="0" algn="l">
                        <a:lnSpc>
                          <a:spcPct val="115000"/>
                        </a:lnSpc>
                        <a:spcBef>
                          <a:spcPts val="0"/>
                        </a:spcBef>
                        <a:spcAft>
                          <a:spcPts val="0"/>
                        </a:spcAft>
                        <a:buClr>
                          <a:schemeClr val="dk1"/>
                        </a:buClr>
                        <a:buSzPts val="1100"/>
                        <a:buFont typeface="Arial"/>
                        <a:buNone/>
                      </a:pPr>
                      <a:r>
                        <a:rPr b="1" lang="en" sz="900">
                          <a:solidFill>
                            <a:schemeClr val="dk1"/>
                          </a:solidFill>
                        </a:rPr>
                        <a:t>Mini-lesson: </a:t>
                      </a:r>
                      <a:r>
                        <a:rPr lang="en" sz="900">
                          <a:solidFill>
                            <a:schemeClr val="dk1"/>
                          </a:solidFill>
                        </a:rPr>
                        <a:t>Why can't airplanes fly to space**?</a:t>
                      </a:r>
                      <a:endParaRPr sz="900">
                        <a:solidFill>
                          <a:schemeClr val="dk1"/>
                        </a:solidFill>
                      </a:endParaRPr>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96250">
                <a:tc vMerge="1"/>
                <a:tc vMerge="1"/>
                <a:tc>
                  <a:txBody>
                    <a:bodyPr/>
                    <a:lstStyle/>
                    <a:p>
                      <a:pPr indent="0" lvl="0" marL="0" rtl="0" algn="l">
                        <a:spcBef>
                          <a:spcPts val="0"/>
                        </a:spcBef>
                        <a:spcAft>
                          <a:spcPts val="0"/>
                        </a:spcAft>
                        <a:buNone/>
                      </a:pPr>
                      <a:r>
                        <a:rPr b="1" lang="en" sz="900"/>
                        <a:t>3.2.1.B3 </a:t>
                      </a:r>
                      <a:r>
                        <a:rPr lang="en" sz="900"/>
                        <a:t>Observe and record daily temperatures. Draw conclusions from daily temperature records as related to heating and cooling.</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i="1" lang="en" sz="900">
                          <a:solidFill>
                            <a:schemeClr val="dk1"/>
                          </a:solidFill>
                        </a:rPr>
                        <a:t>Pennsylvania specific standard</a:t>
                      </a:r>
                      <a:endParaRPr sz="9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96250">
                <a:tc vMerge="1"/>
                <a:tc vMerge="1"/>
                <a:tc>
                  <a:txBody>
                    <a:bodyPr/>
                    <a:lstStyle/>
                    <a:p>
                      <a:pPr indent="0" lvl="0" marL="0" rtl="0" algn="l">
                        <a:spcBef>
                          <a:spcPts val="0"/>
                        </a:spcBef>
                        <a:spcAft>
                          <a:spcPts val="0"/>
                        </a:spcAft>
                        <a:buNone/>
                      </a:pPr>
                      <a:r>
                        <a:rPr b="1" lang="en" sz="900"/>
                        <a:t>3.2.1.B5 </a:t>
                      </a:r>
                      <a:r>
                        <a:rPr lang="en" sz="900"/>
                        <a:t>Compare and contrast how light travels through different materials. Explore how mirrors and prisms can be used to redirect a light beam.</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rowSpan="2">
                  <a:txBody>
                    <a:bodyPr/>
                    <a:lstStyle/>
                    <a:p>
                      <a:pPr indent="0" lvl="0" marL="0" rtl="0" algn="ctr">
                        <a:spcBef>
                          <a:spcPts val="0"/>
                        </a:spcBef>
                        <a:spcAft>
                          <a:spcPts val="0"/>
                        </a:spcAft>
                        <a:buNone/>
                      </a:pPr>
                      <a:r>
                        <a:rPr lang="en" sz="1200" u="sng">
                          <a:solidFill>
                            <a:srgbClr val="1155CC"/>
                          </a:solidFill>
                          <a:hlinkClick r:id="rId9">
                            <a:extLst>
                              <a:ext uri="{A12FA001-AC4F-418D-AE19-62706E023703}">
                                <ahyp:hlinkClr val="tx"/>
                              </a:ext>
                            </a:extLst>
                          </a:hlinkClick>
                        </a:rPr>
                        <a:t>Lights &amp; Sounds</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rowSpan="2">
                  <a:txBody>
                    <a:bodyPr/>
                    <a:lstStyle/>
                    <a:p>
                      <a:pPr indent="0" lvl="0" marL="0" rtl="0" algn="ctr">
                        <a:spcBef>
                          <a:spcPts val="0"/>
                        </a:spcBef>
                        <a:spcAft>
                          <a:spcPts val="0"/>
                        </a:spcAft>
                        <a:buNone/>
                      </a:pPr>
                      <a:r>
                        <a:rPr lang="en" sz="1200"/>
                        <a:t>Grade 1`</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rowSpan="2">
                  <a:txBody>
                    <a:bodyPr/>
                    <a:lstStyle/>
                    <a:p>
                      <a:pPr indent="0" lvl="0" marL="0" rtl="0" algn="l">
                        <a:spcBef>
                          <a:spcPts val="0"/>
                        </a:spcBef>
                        <a:spcAft>
                          <a:spcPts val="0"/>
                        </a:spcAft>
                        <a:buNone/>
                      </a:pPr>
                      <a:r>
                        <a:rPr b="1" lang="en" sz="900">
                          <a:solidFill>
                            <a:schemeClr val="dk1"/>
                          </a:solidFill>
                        </a:rPr>
                        <a:t>Lesson</a:t>
                      </a:r>
                      <a:r>
                        <a:rPr b="1" lang="en" sz="900"/>
                        <a:t> 3: </a:t>
                      </a:r>
                      <a:r>
                        <a:rPr lang="en" sz="900"/>
                        <a:t>What if there were no windows?</a:t>
                      </a:r>
                      <a:endParaRPr sz="900"/>
                    </a:p>
                    <a:p>
                      <a:pPr indent="0" lvl="0" marL="0" rtl="0" algn="l">
                        <a:spcBef>
                          <a:spcPts val="0"/>
                        </a:spcBef>
                        <a:spcAft>
                          <a:spcPts val="0"/>
                        </a:spcAft>
                        <a:buNone/>
                      </a:pPr>
                      <a:r>
                        <a:rPr b="1" lang="en" sz="900">
                          <a:solidFill>
                            <a:schemeClr val="dk1"/>
                          </a:solidFill>
                        </a:rPr>
                        <a:t>Lesson</a:t>
                      </a:r>
                      <a:r>
                        <a:rPr b="1" lang="en" sz="900"/>
                        <a:t> 4, Read Along: </a:t>
                      </a:r>
                      <a:r>
                        <a:rPr lang="en" sz="900"/>
                        <a:t>Can you see in the dark?</a:t>
                      </a:r>
                      <a:endParaRPr sz="900"/>
                    </a:p>
                    <a:p>
                      <a:pPr indent="0" lvl="0" marL="0" rtl="0" algn="l">
                        <a:spcBef>
                          <a:spcPts val="0"/>
                        </a:spcBef>
                        <a:spcAft>
                          <a:spcPts val="0"/>
                        </a:spcAft>
                        <a:buNone/>
                      </a:pPr>
                      <a:r>
                        <a:rPr b="1" lang="en" sz="900">
                          <a:solidFill>
                            <a:schemeClr val="dk1"/>
                          </a:solidFill>
                        </a:rPr>
                        <a:t>Lesson</a:t>
                      </a:r>
                      <a:r>
                        <a:rPr b="1" lang="en" sz="900"/>
                        <a:t> 5: </a:t>
                      </a:r>
                      <a:r>
                        <a:rPr lang="en" sz="900"/>
                        <a:t>How could you send a secret message to someone far away?</a:t>
                      </a:r>
                      <a:endParaRPr sz="900"/>
                    </a:p>
                    <a:p>
                      <a:pPr indent="0" lvl="0" marL="0" rtl="0" algn="l">
                        <a:spcBef>
                          <a:spcPts val="0"/>
                        </a:spcBef>
                        <a:spcAft>
                          <a:spcPts val="0"/>
                        </a:spcAft>
                        <a:buNone/>
                      </a:pPr>
                      <a:r>
                        <a:rPr b="1" lang="en" sz="900">
                          <a:solidFill>
                            <a:schemeClr val="dk1"/>
                          </a:solidFill>
                        </a:rPr>
                        <a:t>Lesson</a:t>
                      </a:r>
                      <a:r>
                        <a:rPr b="1" lang="en" sz="900"/>
                        <a:t> 6, Read Along: </a:t>
                      </a:r>
                      <a:r>
                        <a:rPr lang="en" sz="900"/>
                        <a:t>How do boats find their way in the fog?</a:t>
                      </a:r>
                      <a:endParaRPr sz="9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556250">
                <a:tc vMerge="1"/>
                <a:tc vMerge="1"/>
                <a:tc>
                  <a:txBody>
                    <a:bodyPr/>
                    <a:lstStyle/>
                    <a:p>
                      <a:pPr indent="0" lvl="0" marL="0" rtl="0" algn="l">
                        <a:spcBef>
                          <a:spcPts val="0"/>
                        </a:spcBef>
                        <a:spcAft>
                          <a:spcPts val="0"/>
                        </a:spcAft>
                        <a:buNone/>
                      </a:pPr>
                      <a:r>
                        <a:rPr b="1" lang="en" sz="900"/>
                        <a:t>3.2.1.B6 Unifying Themes (Energy): </a:t>
                      </a:r>
                      <a:r>
                        <a:rPr lang="en" sz="900"/>
                        <a:t>Recognize that light from the sun is an important source of energy for living and nonliving systems and some source of energy is needed for all organisms to stay alive and grow.</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vMerge="1"/>
                <a:tc vMerge="1"/>
                <a:tc vMerge="1"/>
              </a:tr>
            </a:tbl>
          </a:graphicData>
        </a:graphic>
      </p:graphicFrame>
      <p:pic>
        <p:nvPicPr>
          <p:cNvPr id="155" name="Google Shape;155;p20"/>
          <p:cNvPicPr preferRelativeResize="0"/>
          <p:nvPr/>
        </p:nvPicPr>
        <p:blipFill rotWithShape="1">
          <a:blip r:embed="rId10">
            <a:alphaModFix/>
          </a:blip>
          <a:srcRect b="0" l="0" r="0" t="0"/>
          <a:stretch/>
        </p:blipFill>
        <p:spPr>
          <a:xfrm>
            <a:off x="4529138" y="7216325"/>
            <a:ext cx="1000125" cy="257175"/>
          </a:xfrm>
          <a:prstGeom prst="rect">
            <a:avLst/>
          </a:prstGeom>
          <a:noFill/>
          <a:ln>
            <a:noFill/>
          </a:ln>
        </p:spPr>
      </p:pic>
      <p:sp>
        <p:nvSpPr>
          <p:cNvPr id="156" name="Google Shape;156;p20"/>
          <p:cNvSpPr txBox="1"/>
          <p:nvPr/>
        </p:nvSpPr>
        <p:spPr>
          <a:xfrm>
            <a:off x="457200" y="7167913"/>
            <a:ext cx="3591000" cy="354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n" sz="1100" u="sng">
                <a:solidFill>
                  <a:schemeClr val="accent3"/>
                </a:solidFill>
                <a:hlinkClick r:id="rId11">
                  <a:extLst>
                    <a:ext uri="{A12FA001-AC4F-418D-AE19-62706E023703}">
                      <ahyp:hlinkClr val="tx"/>
                    </a:ext>
                  </a:extLst>
                </a:hlinkClick>
              </a:rPr>
              <a:t>https://mysteryscience.com/docs/pennsylvania</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21"/>
          <p:cNvSpPr txBox="1"/>
          <p:nvPr/>
        </p:nvSpPr>
        <p:spPr>
          <a:xfrm>
            <a:off x="2164300" y="228600"/>
            <a:ext cx="7652700" cy="582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3000">
                <a:solidFill>
                  <a:srgbClr val="521B99"/>
                </a:solidFill>
                <a:latin typeface="Nunito"/>
                <a:ea typeface="Nunito"/>
                <a:cs typeface="Nunito"/>
                <a:sym typeface="Nunito"/>
              </a:rPr>
              <a:t>Grade 2</a:t>
            </a:r>
            <a:endParaRPr sz="1100">
              <a:solidFill>
                <a:srgbClr val="000000"/>
              </a:solidFill>
            </a:endParaRPr>
          </a:p>
        </p:txBody>
      </p:sp>
      <p:pic>
        <p:nvPicPr>
          <p:cNvPr id="162" name="Google Shape;162;p21"/>
          <p:cNvPicPr preferRelativeResize="0"/>
          <p:nvPr/>
        </p:nvPicPr>
        <p:blipFill rotWithShape="1">
          <a:blip r:embed="rId3">
            <a:alphaModFix/>
          </a:blip>
          <a:srcRect b="0" l="0" r="0" t="0"/>
          <a:stretch/>
        </p:blipFill>
        <p:spPr>
          <a:xfrm>
            <a:off x="488525" y="1217149"/>
            <a:ext cx="1240300" cy="289775"/>
          </a:xfrm>
          <a:prstGeom prst="rect">
            <a:avLst/>
          </a:prstGeom>
          <a:noFill/>
          <a:ln>
            <a:noFill/>
          </a:ln>
        </p:spPr>
      </p:pic>
      <p:cxnSp>
        <p:nvCxnSpPr>
          <p:cNvPr id="163" name="Google Shape;163;p21"/>
          <p:cNvCxnSpPr/>
          <p:nvPr/>
        </p:nvCxnSpPr>
        <p:spPr>
          <a:xfrm>
            <a:off x="1997375" y="249600"/>
            <a:ext cx="0" cy="1273800"/>
          </a:xfrm>
          <a:prstGeom prst="straightConnector1">
            <a:avLst/>
          </a:prstGeom>
          <a:noFill/>
          <a:ln cap="flat" cmpd="sng" w="38100">
            <a:solidFill>
              <a:srgbClr val="674EA7"/>
            </a:solidFill>
            <a:prstDash val="solid"/>
            <a:round/>
            <a:headEnd len="med" w="med" type="none"/>
            <a:tailEnd len="med" w="med" type="none"/>
          </a:ln>
        </p:spPr>
      </p:cxnSp>
      <p:pic>
        <p:nvPicPr>
          <p:cNvPr id="164" name="Google Shape;164;p21"/>
          <p:cNvPicPr preferRelativeResize="0"/>
          <p:nvPr/>
        </p:nvPicPr>
        <p:blipFill rotWithShape="1">
          <a:blip r:embed="rId4">
            <a:alphaModFix/>
          </a:blip>
          <a:srcRect b="0" l="0" r="0" t="0"/>
          <a:stretch/>
        </p:blipFill>
        <p:spPr>
          <a:xfrm>
            <a:off x="4529138" y="7216325"/>
            <a:ext cx="1000125" cy="257175"/>
          </a:xfrm>
          <a:prstGeom prst="rect">
            <a:avLst/>
          </a:prstGeom>
          <a:noFill/>
          <a:ln>
            <a:noFill/>
          </a:ln>
        </p:spPr>
      </p:pic>
      <p:sp>
        <p:nvSpPr>
          <p:cNvPr id="165" name="Google Shape;165;p21"/>
          <p:cNvSpPr txBox="1"/>
          <p:nvPr/>
        </p:nvSpPr>
        <p:spPr>
          <a:xfrm>
            <a:off x="393775" y="7172900"/>
            <a:ext cx="3620400" cy="68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u="sng">
                <a:solidFill>
                  <a:srgbClr val="1155CC"/>
                </a:solidFill>
                <a:hlinkClick r:id="rId5">
                  <a:extLst>
                    <a:ext uri="{A12FA001-AC4F-418D-AE19-62706E023703}">
                      <ahyp:hlinkClr val="tx"/>
                    </a:ext>
                  </a:extLst>
                </a:hlinkClick>
              </a:rPr>
              <a:t>https://mysteryscience.com/docs/pennsylvania</a:t>
            </a:r>
            <a:endParaRPr sz="1100"/>
          </a:p>
        </p:txBody>
      </p:sp>
      <p:sp>
        <p:nvSpPr>
          <p:cNvPr id="166" name="Google Shape;166;p21"/>
          <p:cNvSpPr txBox="1"/>
          <p:nvPr/>
        </p:nvSpPr>
        <p:spPr>
          <a:xfrm>
            <a:off x="2185900" y="718850"/>
            <a:ext cx="7432800" cy="58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100">
                <a:solidFill>
                  <a:schemeClr val="dk1"/>
                </a:solidFill>
              </a:rPr>
              <a:t>Mystery Science aligns to the Pennsylvania Academic Standards for Science and Technology. The core </a:t>
            </a:r>
            <a:r>
              <a:rPr lang="en" sz="1100">
                <a:solidFill>
                  <a:schemeClr val="dk1"/>
                </a:solidFill>
                <a:highlight>
                  <a:schemeClr val="lt1"/>
                </a:highlight>
              </a:rPr>
              <a:t>lesson (exploration &amp; activity) is designed to take one hour per week. Extensions can expand upon each lesson. </a:t>
            </a:r>
            <a:r>
              <a:rPr lang="en" sz="1100">
                <a:solidFill>
                  <a:schemeClr val="dk1"/>
                </a:solidFill>
              </a:rPr>
              <a:t>To view each lesson’s alignment to 3 dimensional learning (disciplinary core ideas, science and engineering practices, and crosscutting concepts) view our </a:t>
            </a:r>
            <a:r>
              <a:rPr lang="en" sz="1100" u="sng">
                <a:solidFill>
                  <a:schemeClr val="accent3"/>
                </a:solidFill>
                <a:hlinkClick r:id="rId6">
                  <a:extLst>
                    <a:ext uri="{A12FA001-AC4F-418D-AE19-62706E023703}">
                      <ahyp:hlinkClr val="tx"/>
                    </a:ext>
                  </a:extLst>
                </a:hlinkClick>
              </a:rPr>
              <a:t>NGSS Alignment </a:t>
            </a:r>
            <a:r>
              <a:rPr lang="en" sz="1100">
                <a:solidFill>
                  <a:schemeClr val="dk1"/>
                </a:solidFill>
              </a:rPr>
              <a:t>document. </a:t>
            </a:r>
            <a:r>
              <a:rPr lang="en" sz="1100">
                <a:solidFill>
                  <a:schemeClr val="dk1"/>
                </a:solidFill>
                <a:highlight>
                  <a:schemeClr val="lt1"/>
                </a:highlight>
              </a:rPr>
              <a:t>Mini-lessons are 5-minute videos that answer K-5 student questions and can be used as a jumping off point to engage learners for a full lesson planned by the teacher.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p:txBody>
      </p:sp>
      <p:pic>
        <p:nvPicPr>
          <p:cNvPr id="167" name="Google Shape;167;p21"/>
          <p:cNvPicPr preferRelativeResize="0"/>
          <p:nvPr/>
        </p:nvPicPr>
        <p:blipFill>
          <a:blip r:embed="rId7">
            <a:alphaModFix/>
          </a:blip>
          <a:stretch>
            <a:fillRect/>
          </a:stretch>
        </p:blipFill>
        <p:spPr>
          <a:xfrm>
            <a:off x="473425" y="249600"/>
            <a:ext cx="1240299" cy="755075"/>
          </a:xfrm>
          <a:prstGeom prst="rect">
            <a:avLst/>
          </a:prstGeom>
          <a:noFill/>
          <a:ln>
            <a:noFill/>
          </a:ln>
        </p:spPr>
      </p:pic>
      <p:sp>
        <p:nvSpPr>
          <p:cNvPr id="168" name="Google Shape;168;p21"/>
          <p:cNvSpPr txBox="1"/>
          <p:nvPr/>
        </p:nvSpPr>
        <p:spPr>
          <a:xfrm>
            <a:off x="760362" y="424046"/>
            <a:ext cx="762000" cy="224100"/>
          </a:xfrm>
          <a:prstGeom prst="rect">
            <a:avLst/>
          </a:prstGeom>
          <a:noFill/>
          <a:ln>
            <a:noFill/>
          </a:ln>
          <a:effectLst>
            <a:outerShdw blurRad="57150" rotWithShape="0" algn="bl" dir="5400000" dist="19050">
              <a:srgbClr val="000000">
                <a:alpha val="5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b="1" lang="en" sz="1200">
                <a:solidFill>
                  <a:srgbClr val="FFFFFF"/>
                </a:solidFill>
              </a:rPr>
              <a:t>PA</a:t>
            </a:r>
            <a:endParaRPr b="1" sz="1200">
              <a:solidFill>
                <a:srgbClr val="FFFFFF"/>
              </a:solidFill>
            </a:endParaRPr>
          </a:p>
        </p:txBody>
      </p:sp>
      <p:graphicFrame>
        <p:nvGraphicFramePr>
          <p:cNvPr id="169" name="Google Shape;169;p21"/>
          <p:cNvGraphicFramePr/>
          <p:nvPr/>
        </p:nvGraphicFramePr>
        <p:xfrm>
          <a:off x="457192" y="1828803"/>
          <a:ext cx="3000000" cy="3000000"/>
        </p:xfrm>
        <a:graphic>
          <a:graphicData uri="http://schemas.openxmlformats.org/drawingml/2006/table">
            <a:tbl>
              <a:tblPr>
                <a:noFill/>
                <a:tableStyleId>{63CE33A9-565E-4B5A-9EE2-FBF6C4CE3CBB}</a:tableStyleId>
              </a:tblPr>
              <a:tblGrid>
                <a:gridCol w="864200"/>
                <a:gridCol w="733550"/>
                <a:gridCol w="2588650"/>
                <a:gridCol w="945525"/>
                <a:gridCol w="965625"/>
                <a:gridCol w="3046475"/>
              </a:tblGrid>
              <a:tr h="182050">
                <a:tc>
                  <a:txBody>
                    <a:bodyPr/>
                    <a:lstStyle/>
                    <a:p>
                      <a:pPr indent="0" lvl="0" marL="0" rtl="0" algn="ctr">
                        <a:spcBef>
                          <a:spcPts val="0"/>
                        </a:spcBef>
                        <a:spcAft>
                          <a:spcPts val="0"/>
                        </a:spcAft>
                        <a:buNone/>
                      </a:pPr>
                      <a:r>
                        <a:rPr b="1" lang="en" sz="1200"/>
                        <a:t>Strand</a:t>
                      </a:r>
                      <a:endParaRPr b="1" sz="1200"/>
                    </a:p>
                  </a:txBody>
                  <a:tcPr marT="63500" marB="63500" marR="63500" marL="63500" anchor="ctr">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solidFill>
                            <a:srgbClr val="000000"/>
                          </a:solidFill>
                        </a:rPr>
                        <a:t>Topic</a:t>
                      </a:r>
                      <a:endParaRPr b="1" sz="1200">
                        <a:solidFill>
                          <a:srgbClr val="000000"/>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Clr>
                          <a:schemeClr val="dk1"/>
                        </a:buClr>
                        <a:buSzPts val="1100"/>
                        <a:buFont typeface="Arial"/>
                        <a:buNone/>
                      </a:pPr>
                      <a:r>
                        <a:rPr b="1" lang="en" sz="1200">
                          <a:solidFill>
                            <a:schemeClr val="dk1"/>
                          </a:solidFill>
                        </a:rPr>
                        <a:t>Pennsylvania Academic Standards for Science and Technology</a:t>
                      </a:r>
                      <a:endParaRPr b="1" sz="1200">
                        <a:solidFill>
                          <a:schemeClr val="dk1"/>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Unit</a:t>
                      </a:r>
                      <a:endParaRPr b="1"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Grade</a:t>
                      </a:r>
                      <a:endParaRPr b="1"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rPr b="1" lang="en" sz="1200"/>
                        <a:t>Mystery Science Lessons</a:t>
                      </a:r>
                      <a:endParaRPr b="1" sz="12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r>
              <a:tr h="126725">
                <a:tc rowSpan="4">
                  <a:txBody>
                    <a:bodyPr/>
                    <a:lstStyle/>
                    <a:p>
                      <a:pPr indent="0" lvl="0" marL="0" rtl="0" algn="ctr">
                        <a:spcBef>
                          <a:spcPts val="0"/>
                        </a:spcBef>
                        <a:spcAft>
                          <a:spcPts val="0"/>
                        </a:spcAft>
                        <a:buNone/>
                      </a:pPr>
                      <a:r>
                        <a:rPr b="1" lang="en" sz="1200"/>
                        <a:t>Biological Sciences</a:t>
                      </a:r>
                      <a:endParaRPr b="1" sz="1200"/>
                    </a:p>
                  </a:txBody>
                  <a:tcPr marT="63500" marB="63500" marR="63500" marL="63500" anchor="ctr">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FFF2CC"/>
                    </a:solidFill>
                  </a:tcPr>
                </a:tc>
                <a:tc rowSpan="2">
                  <a:txBody>
                    <a:bodyPr/>
                    <a:lstStyle/>
                    <a:p>
                      <a:pPr indent="0" lvl="0" marL="0" rtl="0" algn="ctr">
                        <a:spcBef>
                          <a:spcPts val="0"/>
                        </a:spcBef>
                        <a:spcAft>
                          <a:spcPts val="0"/>
                        </a:spcAft>
                        <a:buNone/>
                      </a:pPr>
                      <a:r>
                        <a:rPr i="1" lang="en" sz="900"/>
                        <a:t>Organisms &amp; Cells</a:t>
                      </a:r>
                      <a:endParaRPr i="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rPr b="1" lang="en" sz="900"/>
                        <a:t>3.1.2.A3 </a:t>
                      </a:r>
                      <a:r>
                        <a:rPr lang="en" sz="900"/>
                        <a:t>Identify similarities and differences in the </a:t>
                      </a:r>
                      <a:r>
                        <a:rPr b="1" lang="en" sz="900"/>
                        <a:t>life cycles</a:t>
                      </a:r>
                      <a:r>
                        <a:rPr lang="en" sz="900"/>
                        <a:t> of plants and animals.</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rowSpan="3">
                  <a:txBody>
                    <a:bodyPr/>
                    <a:lstStyle/>
                    <a:p>
                      <a:pPr indent="0" lvl="0" marL="0" rtl="0" algn="ctr">
                        <a:spcBef>
                          <a:spcPts val="0"/>
                        </a:spcBef>
                        <a:spcAft>
                          <a:spcPts val="0"/>
                        </a:spcAft>
                        <a:buNone/>
                      </a:pPr>
                      <a:r>
                        <a:rPr lang="en" sz="1200" u="sng">
                          <a:solidFill>
                            <a:srgbClr val="1155CC"/>
                          </a:solidFill>
                          <a:hlinkClick r:id="rId8">
                            <a:extLst>
                              <a:ext uri="{A12FA001-AC4F-418D-AE19-62706E023703}">
                                <ahyp:hlinkClr val="tx"/>
                              </a:ext>
                            </a:extLst>
                          </a:hlinkClick>
                        </a:rPr>
                        <a:t>Plant Adventures</a:t>
                      </a:r>
                      <a:endParaRPr sz="1200">
                        <a:solidFill>
                          <a:srgbClr val="1155CC"/>
                        </a:solidFill>
                      </a:endParaRPr>
                    </a:p>
                    <a:p>
                      <a:pPr indent="0" lvl="0" marL="0" rtl="0" algn="ctr">
                        <a:spcBef>
                          <a:spcPts val="0"/>
                        </a:spcBef>
                        <a:spcAft>
                          <a:spcPts val="0"/>
                        </a:spcAft>
                        <a:buNone/>
                      </a:pPr>
                      <a:r>
                        <a:t/>
                      </a:r>
                      <a:endParaRPr sz="1200">
                        <a:solidFill>
                          <a:srgbClr val="1155CC"/>
                        </a:solidFill>
                      </a:endParaRPr>
                    </a:p>
                    <a:p>
                      <a:pPr indent="0" lvl="0" marL="0" rtl="0" algn="ctr">
                        <a:spcBef>
                          <a:spcPts val="0"/>
                        </a:spcBef>
                        <a:spcAft>
                          <a:spcPts val="0"/>
                        </a:spcAft>
                        <a:buNone/>
                      </a:pPr>
                      <a:r>
                        <a:t/>
                      </a:r>
                      <a:endParaRPr sz="1200">
                        <a:solidFill>
                          <a:srgbClr val="1155CC"/>
                        </a:solidFill>
                      </a:endParaRPr>
                    </a:p>
                    <a:p>
                      <a:pPr indent="0" lvl="0" marL="0" rtl="0" algn="ctr">
                        <a:spcBef>
                          <a:spcPts val="0"/>
                        </a:spcBef>
                        <a:spcAft>
                          <a:spcPts val="0"/>
                        </a:spcAft>
                        <a:buNone/>
                      </a:pPr>
                      <a:r>
                        <a:rPr lang="en" sz="1200" u="sng">
                          <a:solidFill>
                            <a:schemeClr val="accent3"/>
                          </a:solidFill>
                          <a:hlinkClick r:id="rId9">
                            <a:extLst>
                              <a:ext uri="{A12FA001-AC4F-418D-AE19-62706E023703}">
                                <ahyp:hlinkClr val="tx"/>
                              </a:ext>
                            </a:extLst>
                          </a:hlinkClick>
                        </a:rPr>
                        <a:t>Animal Adventures</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rowSpan="3">
                  <a:txBody>
                    <a:bodyPr/>
                    <a:lstStyle/>
                    <a:p>
                      <a:pPr indent="0" lvl="0" marL="0" rtl="0" algn="ctr">
                        <a:spcBef>
                          <a:spcPts val="0"/>
                        </a:spcBef>
                        <a:spcAft>
                          <a:spcPts val="0"/>
                        </a:spcAft>
                        <a:buNone/>
                      </a:pPr>
                      <a:r>
                        <a:rPr lang="en" sz="1200"/>
                        <a:t>Grade 2</a:t>
                      </a:r>
                      <a:endParaRPr sz="1200"/>
                    </a:p>
                    <a:p>
                      <a:pPr indent="0" lvl="0" marL="0" rtl="0" algn="ctr">
                        <a:spcBef>
                          <a:spcPts val="0"/>
                        </a:spcBef>
                        <a:spcAft>
                          <a:spcPts val="0"/>
                        </a:spcAft>
                        <a:buNone/>
                      </a:pPr>
                      <a:r>
                        <a:t/>
                      </a:r>
                      <a:endParaRPr sz="1200"/>
                    </a:p>
                    <a:p>
                      <a:pPr indent="0" lvl="0" marL="0" rtl="0" algn="ctr">
                        <a:spcBef>
                          <a:spcPts val="0"/>
                        </a:spcBef>
                        <a:spcAft>
                          <a:spcPts val="0"/>
                        </a:spcAft>
                        <a:buNone/>
                      </a:pPr>
                      <a:r>
                        <a:t/>
                      </a:r>
                      <a:endParaRPr sz="1200"/>
                    </a:p>
                    <a:p>
                      <a:pPr indent="0" lvl="0" marL="0" rtl="0" algn="ctr">
                        <a:spcBef>
                          <a:spcPts val="0"/>
                        </a:spcBef>
                        <a:spcAft>
                          <a:spcPts val="0"/>
                        </a:spcAft>
                        <a:buNone/>
                      </a:pPr>
                      <a:r>
                        <a:t/>
                      </a:r>
                      <a:endParaRPr sz="1200"/>
                    </a:p>
                    <a:p>
                      <a:pPr indent="0" lvl="0" marL="0" rtl="0" algn="ctr">
                        <a:spcBef>
                          <a:spcPts val="0"/>
                        </a:spcBef>
                        <a:spcAft>
                          <a:spcPts val="0"/>
                        </a:spcAft>
                        <a:buNone/>
                      </a:pPr>
                      <a:r>
                        <a:rPr lang="en" sz="1200"/>
                        <a:t>Grade 2</a:t>
                      </a:r>
                      <a:endParaRPr sz="12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rowSpan="3">
                  <a:txBody>
                    <a:bodyPr/>
                    <a:lstStyle/>
                    <a:p>
                      <a:pPr indent="0" lvl="0" marL="0" rtl="0" algn="l">
                        <a:lnSpc>
                          <a:spcPct val="115000"/>
                        </a:lnSpc>
                        <a:spcBef>
                          <a:spcPts val="0"/>
                        </a:spcBef>
                        <a:spcAft>
                          <a:spcPts val="0"/>
                        </a:spcAft>
                        <a:buNone/>
                      </a:pPr>
                      <a:r>
                        <a:rPr b="1" lang="en" sz="900"/>
                        <a:t>Lesson </a:t>
                      </a:r>
                      <a:r>
                        <a:rPr b="1" lang="en" sz="900"/>
                        <a:t>1: </a:t>
                      </a:r>
                      <a:r>
                        <a:rPr lang="en" sz="900"/>
                        <a:t>How did a tree travel halfway around the world?</a:t>
                      </a:r>
                      <a:endParaRPr sz="900"/>
                    </a:p>
                    <a:p>
                      <a:pPr indent="0" lvl="0" marL="0" rtl="0" algn="l">
                        <a:lnSpc>
                          <a:spcPct val="115000"/>
                        </a:lnSpc>
                        <a:spcBef>
                          <a:spcPts val="0"/>
                        </a:spcBef>
                        <a:spcAft>
                          <a:spcPts val="0"/>
                        </a:spcAft>
                        <a:buNone/>
                      </a:pPr>
                      <a:r>
                        <a:rPr b="1" lang="en" sz="900">
                          <a:solidFill>
                            <a:schemeClr val="dk1"/>
                          </a:solidFill>
                        </a:rPr>
                        <a:t>Lesson</a:t>
                      </a:r>
                      <a:r>
                        <a:rPr b="1" lang="en" sz="900"/>
                        <a:t> 2: </a:t>
                      </a:r>
                      <a:r>
                        <a:rPr lang="en" sz="900"/>
                        <a:t>Could a plant survive without light</a:t>
                      </a:r>
                      <a:r>
                        <a:rPr lang="en" sz="900"/>
                        <a:t>?</a:t>
                      </a:r>
                      <a:endParaRPr sz="900"/>
                    </a:p>
                    <a:p>
                      <a:pPr indent="0" lvl="0" marL="0" rtl="0" algn="l">
                        <a:lnSpc>
                          <a:spcPct val="115000"/>
                        </a:lnSpc>
                        <a:spcBef>
                          <a:spcPts val="0"/>
                        </a:spcBef>
                        <a:spcAft>
                          <a:spcPts val="0"/>
                        </a:spcAft>
                        <a:buNone/>
                      </a:pPr>
                      <a:r>
                        <a:rPr b="1" lang="en" sz="900">
                          <a:solidFill>
                            <a:schemeClr val="dk1"/>
                          </a:solidFill>
                        </a:rPr>
                        <a:t>Lesson</a:t>
                      </a:r>
                      <a:r>
                        <a:rPr b="1" lang="en" sz="900"/>
                        <a:t> 3: </a:t>
                      </a:r>
                      <a:r>
                        <a:rPr lang="en" sz="900"/>
                        <a:t>Why do trees grow so tall?</a:t>
                      </a:r>
                      <a:endParaRPr sz="900"/>
                    </a:p>
                    <a:p>
                      <a:pPr indent="0" lvl="0" marL="0" rtl="0" algn="l">
                        <a:lnSpc>
                          <a:spcPct val="115000"/>
                        </a:lnSpc>
                        <a:spcBef>
                          <a:spcPts val="0"/>
                        </a:spcBef>
                        <a:spcAft>
                          <a:spcPts val="0"/>
                        </a:spcAft>
                        <a:buNone/>
                      </a:pPr>
                      <a:r>
                        <a:rPr b="1" lang="en" sz="900">
                          <a:solidFill>
                            <a:schemeClr val="dk1"/>
                          </a:solidFill>
                        </a:rPr>
                        <a:t>Lesson </a:t>
                      </a:r>
                      <a:r>
                        <a:rPr b="1" lang="en" sz="900"/>
                        <a:t>4: </a:t>
                      </a:r>
                      <a:r>
                        <a:rPr lang="en" sz="900"/>
                        <a:t>Should you water a cactus?</a:t>
                      </a:r>
                      <a:endParaRPr sz="900"/>
                    </a:p>
                    <a:p>
                      <a:pPr indent="0" lvl="0" marL="0" rtl="0" algn="l">
                        <a:lnSpc>
                          <a:spcPct val="115000"/>
                        </a:lnSpc>
                        <a:spcBef>
                          <a:spcPts val="0"/>
                        </a:spcBef>
                        <a:spcAft>
                          <a:spcPts val="0"/>
                        </a:spcAft>
                        <a:buNone/>
                      </a:pPr>
                      <a:r>
                        <a:rPr b="1" lang="en" sz="900">
                          <a:solidFill>
                            <a:schemeClr val="dk1"/>
                          </a:solidFill>
                        </a:rPr>
                        <a:t>Lesson</a:t>
                      </a:r>
                      <a:r>
                        <a:rPr b="1" lang="en" sz="900"/>
                        <a:t> 5: </a:t>
                      </a:r>
                      <a:r>
                        <a:rPr lang="en" sz="900"/>
                        <a:t>Where do plants grow best?</a:t>
                      </a:r>
                      <a:endParaRPr sz="900"/>
                    </a:p>
                    <a:p>
                      <a:pPr indent="0" lvl="0" marL="0" rtl="0" algn="l">
                        <a:lnSpc>
                          <a:spcPct val="115000"/>
                        </a:lnSpc>
                        <a:spcBef>
                          <a:spcPts val="0"/>
                        </a:spcBef>
                        <a:spcAft>
                          <a:spcPts val="0"/>
                        </a:spcAft>
                        <a:buNone/>
                      </a:pPr>
                      <a:r>
                        <a:t/>
                      </a:r>
                      <a:endParaRPr sz="900"/>
                    </a:p>
                    <a:p>
                      <a:pPr indent="0" lvl="0" marL="0" rtl="0" algn="l">
                        <a:lnSpc>
                          <a:spcPct val="115000"/>
                        </a:lnSpc>
                        <a:spcBef>
                          <a:spcPts val="0"/>
                        </a:spcBef>
                        <a:spcAft>
                          <a:spcPts val="0"/>
                        </a:spcAft>
                        <a:buClr>
                          <a:schemeClr val="dk1"/>
                        </a:buClr>
                        <a:buSzPts val="1100"/>
                        <a:buFont typeface="Arial"/>
                        <a:buNone/>
                      </a:pPr>
                      <a:r>
                        <a:rPr b="1" lang="en" sz="900">
                          <a:solidFill>
                            <a:schemeClr val="dk1"/>
                          </a:solidFill>
                        </a:rPr>
                        <a:t>Lesson 1: </a:t>
                      </a:r>
                      <a:r>
                        <a:rPr lang="en" sz="900">
                          <a:solidFill>
                            <a:schemeClr val="dk1"/>
                          </a:solidFill>
                        </a:rPr>
                        <a:t>How many different kinds of animals are there?</a:t>
                      </a:r>
                      <a:endParaRPr sz="900">
                        <a:solidFill>
                          <a:schemeClr val="dk1"/>
                        </a:solidFill>
                      </a:endParaRPr>
                    </a:p>
                    <a:p>
                      <a:pPr indent="0" lvl="0" marL="0" rtl="0" algn="l">
                        <a:lnSpc>
                          <a:spcPct val="115000"/>
                        </a:lnSpc>
                        <a:spcBef>
                          <a:spcPts val="0"/>
                        </a:spcBef>
                        <a:spcAft>
                          <a:spcPts val="0"/>
                        </a:spcAft>
                        <a:buClr>
                          <a:schemeClr val="dk1"/>
                        </a:buClr>
                        <a:buSzPts val="1100"/>
                        <a:buFont typeface="Arial"/>
                        <a:buNone/>
                      </a:pPr>
                      <a:r>
                        <a:rPr b="1" lang="en" sz="900">
                          <a:solidFill>
                            <a:schemeClr val="dk1"/>
                          </a:solidFill>
                        </a:rPr>
                        <a:t>Lesson 2: </a:t>
                      </a:r>
                      <a:r>
                        <a:rPr lang="en" sz="900">
                          <a:solidFill>
                            <a:schemeClr val="dk1"/>
                          </a:solidFill>
                        </a:rPr>
                        <a:t>Why would a wild animal visit a playground?</a:t>
                      </a:r>
                      <a:endParaRPr sz="900">
                        <a:solidFill>
                          <a:schemeClr val="dk1"/>
                        </a:solidFill>
                      </a:endParaRPr>
                    </a:p>
                    <a:p>
                      <a:pPr indent="0" lvl="0" marL="0" rtl="0" algn="l">
                        <a:lnSpc>
                          <a:spcPct val="115000"/>
                        </a:lnSpc>
                        <a:spcBef>
                          <a:spcPts val="0"/>
                        </a:spcBef>
                        <a:spcAft>
                          <a:spcPts val="0"/>
                        </a:spcAft>
                        <a:buClr>
                          <a:schemeClr val="dk1"/>
                        </a:buClr>
                        <a:buSzPts val="1100"/>
                        <a:buFont typeface="Arial"/>
                        <a:buNone/>
                      </a:pPr>
                      <a:r>
                        <a:rPr b="1" lang="en" sz="900">
                          <a:solidFill>
                            <a:schemeClr val="dk1"/>
                          </a:solidFill>
                        </a:rPr>
                        <a:t>Lesson 3: </a:t>
                      </a:r>
                      <a:r>
                        <a:rPr lang="en" sz="900">
                          <a:solidFill>
                            <a:schemeClr val="dk1"/>
                          </a:solidFill>
                        </a:rPr>
                        <a:t>Why do frogs say “ribbit”?</a:t>
                      </a:r>
                      <a:endParaRPr sz="900">
                        <a:solidFill>
                          <a:schemeClr val="dk1"/>
                        </a:solidFill>
                      </a:endParaRPr>
                    </a:p>
                    <a:p>
                      <a:pPr indent="0" lvl="0" marL="0" rtl="0" algn="l">
                        <a:lnSpc>
                          <a:spcPct val="115000"/>
                        </a:lnSpc>
                        <a:spcBef>
                          <a:spcPts val="0"/>
                        </a:spcBef>
                        <a:spcAft>
                          <a:spcPts val="0"/>
                        </a:spcAft>
                        <a:buNone/>
                      </a:pPr>
                      <a:r>
                        <a:rPr b="1" lang="en" sz="900">
                          <a:solidFill>
                            <a:schemeClr val="dk1"/>
                          </a:solidFill>
                        </a:rPr>
                        <a:t>Lesson 4: </a:t>
                      </a:r>
                      <a:r>
                        <a:rPr lang="en" sz="900">
                          <a:solidFill>
                            <a:schemeClr val="dk1"/>
                          </a:solidFill>
                        </a:rPr>
                        <a:t>How could you get more birds to visit a bird feeder?</a:t>
                      </a:r>
                      <a:endParaRPr sz="900"/>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26725">
                <a:tc vMerge="1"/>
                <a:tc vMerge="1"/>
                <a:tc>
                  <a:txBody>
                    <a:bodyPr/>
                    <a:lstStyle/>
                    <a:p>
                      <a:pPr indent="0" lvl="0" marL="0" rtl="0" algn="l">
                        <a:spcBef>
                          <a:spcPts val="0"/>
                        </a:spcBef>
                        <a:spcAft>
                          <a:spcPts val="0"/>
                        </a:spcAft>
                        <a:buNone/>
                      </a:pPr>
                      <a:r>
                        <a:rPr b="1" lang="en" sz="900"/>
                        <a:t>3.1.2.A5 </a:t>
                      </a:r>
                      <a:r>
                        <a:rPr lang="en" sz="900"/>
                        <a:t>Explain how different parts of a plant work together to make the organism function.</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vMerge="1"/>
                <a:tc vMerge="1"/>
                <a:tc vMerge="1"/>
              </a:tr>
              <a:tr h="126725">
                <a:tc vMerge="1"/>
                <a:tc rowSpan="2">
                  <a:txBody>
                    <a:bodyPr/>
                    <a:lstStyle/>
                    <a:p>
                      <a:pPr indent="0" lvl="0" marL="0" rtl="0" algn="ctr">
                        <a:spcBef>
                          <a:spcPts val="0"/>
                        </a:spcBef>
                        <a:spcAft>
                          <a:spcPts val="0"/>
                        </a:spcAft>
                        <a:buNone/>
                      </a:pPr>
                      <a:r>
                        <a:rPr i="1" lang="en" sz="900"/>
                        <a:t>Evolution</a:t>
                      </a:r>
                      <a:endParaRPr i="1"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rPr b="1" lang="en" sz="900"/>
                        <a:t>3.1.2.C2 </a:t>
                      </a:r>
                      <a:r>
                        <a:rPr lang="en" sz="900"/>
                        <a:t>Explain that living things can only survive if their needs are being met.</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vMerge="1"/>
                <a:tc vMerge="1"/>
                <a:tc vMerge="1"/>
              </a:tr>
              <a:tr h="126725">
                <a:tc vMerge="1"/>
                <a:tc vMerge="1"/>
                <a:tc>
                  <a:txBody>
                    <a:bodyPr/>
                    <a:lstStyle/>
                    <a:p>
                      <a:pPr indent="0" lvl="0" marL="0" rtl="0" algn="l">
                        <a:spcBef>
                          <a:spcPts val="0"/>
                        </a:spcBef>
                        <a:spcAft>
                          <a:spcPts val="0"/>
                        </a:spcAft>
                        <a:buNone/>
                      </a:pPr>
                      <a:r>
                        <a:rPr b="1" lang="en" sz="900"/>
                        <a:t>3.1.2.C3 Unifying Themes (Constancy &amp; Change): </a:t>
                      </a:r>
                      <a:r>
                        <a:rPr lang="en" sz="900"/>
                        <a:t>Describe some plants and animals that once lived on Earth (e.g. dinosaurs) but cannot be found anymore. Compare them to now living things that resemble them in some way (e.g. lizards and birds). </a:t>
                      </a:r>
                      <a:endParaRPr sz="900"/>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9D9D9"/>
                    </a:solidFill>
                  </a:tcPr>
                </a:tc>
                <a:tc>
                  <a:txBody>
                    <a:bodyPr/>
                    <a:lstStyle/>
                    <a:p>
                      <a:pPr indent="0" lvl="0" marL="0" rtl="0" algn="ctr">
                        <a:spcBef>
                          <a:spcPts val="0"/>
                        </a:spcBef>
                        <a:spcAft>
                          <a:spcPts val="0"/>
                        </a:spcAft>
                        <a:buNone/>
                      </a:pPr>
                      <a:r>
                        <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1200">
                        <a:solidFill>
                          <a:srgbClr val="1155CC"/>
                        </a:solidFill>
                      </a:endParaRPr>
                    </a:p>
                  </a:txBody>
                  <a:tcPr marT="63500" marB="63500" marR="63500" marL="635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t/>
                      </a:r>
                      <a:endParaRPr/>
                    </a:p>
                  </a:txBody>
                  <a:tcPr marT="63500" marB="63500" marR="63500" marL="63500" anchor="ctr">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1155CC"/>
      </a:accent3>
      <a:accent4>
        <a:srgbClr val="FFAB40"/>
      </a:accent4>
      <a:accent5>
        <a:srgbClr val="0097A7"/>
      </a:accent5>
      <a:accent6>
        <a:srgbClr val="EEFF41"/>
      </a:accent6>
      <a:hlink>
        <a:srgbClr val="1155CC"/>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